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83" r:id="rId5"/>
    <p:sldMasterId id="2147483708" r:id="rId6"/>
  </p:sldMasterIdLst>
  <p:notesMasterIdLst>
    <p:notesMasterId r:id="rId31"/>
  </p:notesMasterIdLst>
  <p:handoutMasterIdLst>
    <p:handoutMasterId r:id="rId32"/>
  </p:handoutMasterIdLst>
  <p:sldIdLst>
    <p:sldId id="256" r:id="rId7"/>
    <p:sldId id="338" r:id="rId8"/>
    <p:sldId id="308" r:id="rId9"/>
    <p:sldId id="307" r:id="rId10"/>
    <p:sldId id="312" r:id="rId11"/>
    <p:sldId id="357" r:id="rId12"/>
    <p:sldId id="334" r:id="rId13"/>
    <p:sldId id="370" r:id="rId14"/>
    <p:sldId id="330" r:id="rId15"/>
    <p:sldId id="309" r:id="rId16"/>
    <p:sldId id="360" r:id="rId17"/>
    <p:sldId id="291" r:id="rId18"/>
    <p:sldId id="296" r:id="rId19"/>
    <p:sldId id="367" r:id="rId20"/>
    <p:sldId id="368" r:id="rId21"/>
    <p:sldId id="364" r:id="rId22"/>
    <p:sldId id="320" r:id="rId23"/>
    <p:sldId id="377" r:id="rId24"/>
    <p:sldId id="376" r:id="rId25"/>
    <p:sldId id="372" r:id="rId26"/>
    <p:sldId id="374" r:id="rId27"/>
    <p:sldId id="375" r:id="rId28"/>
    <p:sldId id="363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17750"/>
    <a:srgbClr val="A3CDAF"/>
    <a:srgbClr val="68AC7B"/>
    <a:srgbClr val="3A6A48"/>
    <a:srgbClr val="325C3E"/>
    <a:srgbClr val="00FE73"/>
    <a:srgbClr val="00B050"/>
    <a:srgbClr val="FCD83E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3DD6-F66C-6CB8-9032-91E3D451BE48}" v="27" dt="2019-11-04T12:11:21.993"/>
    <p1510:client id="{344FB9E2-A246-115E-358D-D67318E4CDCB}" v="159" dt="2019-11-04T11:40:36.272"/>
    <p1510:client id="{44618FEB-0EE5-4D59-9684-35FB29C43748}" v="2183" dt="2019-11-04T12:02:30.992"/>
    <p1510:client id="{6C3EAE5B-A04B-447D-AAEA-F93DE7A06382}" v="4631" dt="2019-11-04T23:23:58.937"/>
    <p1510:client id="{72CEC349-3B03-84CC-C6AF-D69CF92699B5}" v="158" dt="2019-11-04T06:50:11.329"/>
    <p1510:client id="{79C22D34-AB9E-5E8B-CF97-3DC272C5B79F}" v="481" dt="2019-11-04T10:29:09.550"/>
    <p1510:client id="{88F0568A-BA03-C130-62B0-1674FCB739FC}" v="149" dt="2019-11-04T07:36:51"/>
    <p1510:client id="{8BFF656B-FD67-81F8-09B5-B584E0263D38}" v="496" dt="2019-11-04T09:28:19.745"/>
    <p1510:client id="{902B4C6C-5DBC-1F71-7106-4124CBC1EF4E}" vWet="1" dt="2019-11-04T11:21:04.758"/>
    <p1510:client id="{A5B5500C-B636-4BA4-1CFA-CCBB217CA5AE}" v="24" dt="2019-11-04T08:08:17.106"/>
    <p1510:client id="{BDA56944-B922-C569-0CE4-B42593067F48}" v="441" vWet="562" dt="2019-11-04T09:51:52.967"/>
    <p1510:client id="{BDF601B7-4794-566B-8311-30113AD172A1}" v="119" dt="2019-11-04T11:12:24.501"/>
    <p1510:client id="{C5A8D991-3780-F3AB-47E1-6A323B42FF0D}" v="159" dt="2019-11-04T15:03:55.734"/>
    <p1510:client id="{C7FF4C66-B982-7A08-C2B1-E723FCA416F5}" v="453" dt="2019-11-04T10:07:15.550"/>
    <p1510:client id="{CAE8CDA8-2025-DEAD-4A0B-47F21CB8EE5B}" v="9" dt="2020-04-12T09:43:27.077"/>
    <p1510:client id="{CFE05FF1-2CF0-06F9-5D65-FCD916D8549B}" v="17" dt="2019-11-04T12:03:02.234"/>
    <p1510:client id="{DDD52EDD-0198-FC6B-B832-D8E20C4DB89F}" v="3" dt="2019-11-04T10:09:47.551"/>
    <p1510:client id="{FC7485D4-62A2-2D7E-F880-0D0E3602B8CF}" v="1" dt="2019-11-04T12:05:41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28" autoAdjust="0"/>
  </p:normalViewPr>
  <p:slideViewPr>
    <p:cSldViewPr snapToGrid="0">
      <p:cViewPr varScale="1">
        <p:scale>
          <a:sx n="59" d="100"/>
          <a:sy n="59" d="100"/>
        </p:scale>
        <p:origin x="13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C510A2-1380-4735-820C-50076F743A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1B1B1-9640-48AA-A2AF-07CB44D44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E3912-2950-49AD-B9A5-8EEF575BF83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C08DA-826B-4748-AA6B-4D468091BC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E37EC-C69F-4392-AA91-B8F7EAEEA4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7B74-AE2F-445E-9823-4B1347F1F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780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A00A5-4E92-440B-ABA4-ABAEDCA8933F}" type="datetimeFigureOut">
              <a:rPr lang="en-AU" smtClean="0"/>
              <a:t>10/03/2021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4B7CE-258D-48B8-8986-12FA272DBD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2368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use brain signals to control a virtual robotic arm to pick objects in 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586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13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93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Signals from different part of the brains are analysed using </a:t>
            </a:r>
            <a:r>
              <a:rPr lang="en-AU" err="1"/>
              <a:t>Matlab</a:t>
            </a:r>
            <a:r>
              <a:rPr lang="en-AU"/>
              <a:t>. The signals</a:t>
            </a:r>
          </a:p>
          <a:p>
            <a:endParaRPr lang="en-AU"/>
          </a:p>
          <a:p>
            <a:pPr marL="457200" indent="-457200">
              <a:buFont typeface="+mj-lt"/>
              <a:buAutoNum type="arabicPeriod"/>
            </a:pPr>
            <a:r>
              <a:rPr lang="en-US" sz="1200"/>
              <a:t>How to wear </a:t>
            </a:r>
            <a:r>
              <a:rPr lang="en-US" sz="1200" b="1"/>
              <a:t>VR headset </a:t>
            </a:r>
            <a:r>
              <a:rPr lang="en-US" sz="1200"/>
              <a:t>and</a:t>
            </a:r>
            <a:r>
              <a:rPr lang="en-US" sz="1200" b="1"/>
              <a:t> EEG cap </a:t>
            </a:r>
            <a:r>
              <a:rPr lang="en-US" sz="1200"/>
              <a:t>together?</a:t>
            </a:r>
            <a:endParaRPr lang="en-US" sz="120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/>
              <a:t>How to identify, eliminate or minimize </a:t>
            </a:r>
            <a:r>
              <a:rPr lang="en-US" sz="1200" b="1"/>
              <a:t>Noise </a:t>
            </a:r>
            <a:r>
              <a:rPr lang="en-AU" sz="1200"/>
              <a:t>in signal</a:t>
            </a:r>
            <a:r>
              <a:rPr lang="en-US" sz="1200" b="1"/>
              <a:t>?</a:t>
            </a:r>
          </a:p>
          <a:p>
            <a:pPr marL="457200" indent="-457200">
              <a:buAutoNum type="arabicPeriod"/>
            </a:pPr>
            <a:r>
              <a:rPr lang="en-US" sz="1200">
                <a:cs typeface="Calibri"/>
              </a:rPr>
              <a:t>What types of EEG signals to use as control?</a:t>
            </a:r>
            <a:endParaRPr lang="en-US" sz="1200" b="1"/>
          </a:p>
          <a:p>
            <a:pPr marL="457200" indent="-457200">
              <a:buFont typeface="+mj-lt"/>
              <a:buAutoNum type="arabicPeriod"/>
            </a:pPr>
            <a:r>
              <a:rPr lang="en-US" sz="1200"/>
              <a:t>How many </a:t>
            </a:r>
            <a:r>
              <a:rPr lang="en-US" sz="1200" b="1"/>
              <a:t>control inputs </a:t>
            </a:r>
            <a:r>
              <a:rPr lang="en-US" sz="1200"/>
              <a:t>needed for the robot to complete the task</a:t>
            </a:r>
            <a:endParaRPr lang="en-US" sz="12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200">
                <a:cs typeface="Calibri"/>
              </a:rPr>
              <a:t>How </a:t>
            </a:r>
            <a:r>
              <a:rPr lang="en-US" sz="1200" b="1">
                <a:cs typeface="Calibri"/>
              </a:rPr>
              <a:t>accurate </a:t>
            </a:r>
            <a:r>
              <a:rPr lang="en-US" sz="1200">
                <a:cs typeface="Calibri"/>
              </a:rPr>
              <a:t>should the control inputs be?</a:t>
            </a:r>
            <a:endParaRPr lang="en-US" sz="1200"/>
          </a:p>
          <a:p>
            <a:pPr marL="457200" indent="-457200">
              <a:buFont typeface="+mj-lt"/>
              <a:buAutoNum type="arabicPeriod"/>
            </a:pPr>
            <a:r>
              <a:rPr lang="en-US" sz="1200"/>
              <a:t>What </a:t>
            </a:r>
            <a:r>
              <a:rPr lang="en-US" sz="1200" b="1"/>
              <a:t>robot type </a:t>
            </a:r>
            <a:r>
              <a:rPr lang="en-US" sz="1200"/>
              <a:t>to simulate?</a:t>
            </a:r>
            <a:endParaRPr lang="en-US" sz="120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/>
              <a:t>What </a:t>
            </a:r>
            <a:r>
              <a:rPr lang="en-US" sz="1200" b="1"/>
              <a:t>Graphical</a:t>
            </a:r>
            <a:r>
              <a:rPr lang="en-US" sz="1200"/>
              <a:t> </a:t>
            </a:r>
            <a:r>
              <a:rPr lang="en-US" sz="1200" b="1"/>
              <a:t>User Interface </a:t>
            </a:r>
            <a:r>
              <a:rPr lang="en-US" sz="1200"/>
              <a:t>layout is</a:t>
            </a:r>
            <a:r>
              <a:rPr lang="en-US" sz="1200" b="1"/>
              <a:t> </a:t>
            </a:r>
            <a:r>
              <a:rPr lang="en-US" sz="1200"/>
              <a:t>suitable in control the robot?</a:t>
            </a:r>
            <a:endParaRPr lang="en-US" sz="1200">
              <a:cs typeface="Calibri"/>
            </a:endParaRP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64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969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err="1"/>
              <a:t>david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53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79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09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Picking Up</a:t>
            </a:r>
          </a:p>
          <a:p>
            <a:r>
              <a:rPr lang="en-AU" dirty="0"/>
              <a:t>Ball Spawn Randomly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53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4B7CE-258D-48B8-8986-12FA272DBD2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54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67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8043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940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005429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72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9948FFB-60F6-494B-B75D-9861F0AC50F5}" type="datetime1">
              <a:rPr lang="en-AU" smtClean="0"/>
              <a:t>10/03/2021</a:t>
            </a:fld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22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68C5210-ACA7-4E35-BE0B-683E8616AB86}" type="datetime1">
              <a:rPr lang="en-AU" smtClean="0"/>
              <a:t>10/03/2021</a:t>
            </a:fld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1100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9D665E7-DE91-4260-BD23-47C39432189C}" type="datetime1">
              <a:rPr lang="en-AU" smtClean="0"/>
              <a:t>10/03/2021</a:t>
            </a:fld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065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870BD6E-B3C7-40EE-8E65-4994B2F8F7B1}" type="datetime1">
              <a:rPr lang="en-AU" smtClean="0"/>
              <a:t>10/03/2021</a:t>
            </a:fld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1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11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625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474604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2740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2323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3523-0361-4E16-A931-0C6C78FC4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A92BE-BC71-4270-A9BB-2EBEC99E6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FB94D-785D-4B64-9169-89AA7E00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E6AF-6DF1-476B-80A9-6D91F656E524}" type="datetime1">
              <a:rPr lang="en-AU" smtClean="0"/>
              <a:t>10/03/2021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038D9-DE93-41A0-933B-D193B201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E3C1-A3A4-4217-A128-9388681B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B410-7ED0-47AB-8C21-14A44F237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48271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629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5024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930133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026986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02998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0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4222970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05863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993856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539868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253966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0795150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365266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5076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223061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443425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04957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73710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08925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2100404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0086092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1152305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86153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371307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997056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88C99-FE12-49F4-8702-D489FF7B3DCD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9773258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F4E3-5112-42CA-9505-41412EC34BEA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462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AAFE-3E31-4C9C-933B-2D9AD275ACA3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33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081486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E510-4C86-43CB-BC8A-BCD2EC012CC9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03381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5EED875-5639-49C2-A5E4-5436D039D158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36828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99F759-EBFA-4B0B-97F1-309F8B828F82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208779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081B234E-40DE-4C93-A0D8-B20A646024F4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13547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E8220B39-B429-4A81-80EF-FA178D118366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741684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A7947AB3-D505-4A90-AEF1-2926CF20B7A1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9827691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4808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12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B8F9-5F03-4841-911A-77E90CB2BE4B}" type="datetime1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644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55809-C11E-4B60-A147-6D0270794BFC}" type="datetime1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3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E433-3C16-4DE0-BB34-D01A31116322}" type="datetime1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36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4B7E-250C-43F9-A628-72E83EC67047}" type="datetime1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8108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8BC028A-3E3A-4FAB-A01A-BF85A72384C9}" type="datetime1">
              <a:rPr lang="en-AU" smtClean="0"/>
              <a:t>10/03/2021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7909D73-46C3-477F-908B-8E26AD05CFB8}" type="slidenum">
              <a:rPr lang="en-AU" smtClean="0"/>
              <a:t>‹#›</a:t>
            </a:fld>
            <a:endParaRPr lang="en-AU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1523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72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609F5DA-A188-4FE0-8A80-5B771E74C1ED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9102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CD06F2-0473-41DE-AE3E-02C0AE8B18D4}" type="datetime1">
              <a:rPr lang="en-AU" noProof="0" smtClean="0"/>
              <a:t>10/03/2021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7197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0671F9C5-65F7-4632-B99D-7DBDF1D9B6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2" b="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E47BF9-74E4-4842-8F2A-FBE62E0DA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485052" cy="6857998"/>
          </a:xfrm>
        </p:spPr>
        <p:txBody>
          <a:bodyPr/>
          <a:lstStyle/>
          <a:p>
            <a:r>
              <a:rPr lang="en-AU" sz="3200" dirty="0">
                <a:latin typeface="Georgia"/>
                <a:cs typeface="Calibri"/>
              </a:rPr>
              <a:t>Capstone Final Presentation</a:t>
            </a:r>
            <a:endParaRPr lang="en-AU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</a:rPr>
              <a:t>A Virtual Reality (VR)-based Brain-Computer Interface Development </a:t>
            </a:r>
            <a:br>
              <a:rPr lang="en-US" sz="1600" dirty="0">
                <a:latin typeface="Calibri"/>
              </a:rPr>
            </a:br>
            <a:r>
              <a:rPr lang="en-US" sz="1600" i="1" dirty="0">
                <a:solidFill>
                  <a:schemeClr val="tx1"/>
                </a:solidFill>
                <a:latin typeface="Calibri"/>
                <a:cs typeface="Calibri"/>
              </a:rPr>
              <a:t>(CP12-DOE-193)</a:t>
            </a:r>
            <a:endParaRPr lang="en-AU" sz="16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E50E431-47EE-47E6-B9CB-AD719F0F04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7255" y="616633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3CB51E-D72F-47E2-8C09-8796BEA8E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062" y="4669413"/>
            <a:ext cx="4104762" cy="144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AU" sz="1200" dirty="0">
                <a:latin typeface="Calibri"/>
                <a:cs typeface="Calibri"/>
              </a:rPr>
              <a:t>Academic Supervisor :   </a:t>
            </a:r>
            <a:r>
              <a:rPr lang="en-AU" sz="1200" dirty="0">
                <a:latin typeface="Calibri"/>
                <a:ea typeface="+mn-lt"/>
                <a:cs typeface="+mn-lt"/>
              </a:rPr>
              <a:t>Assoc. Prof. Denny </a:t>
            </a:r>
            <a:r>
              <a:rPr lang="en-AU" sz="1200" noProof="1">
                <a:latin typeface="Calibri"/>
                <a:ea typeface="+mn-lt"/>
                <a:cs typeface="+mn-lt"/>
              </a:rPr>
              <a:t>Oetomo</a:t>
            </a:r>
          </a:p>
          <a:p>
            <a:r>
              <a:rPr lang="en-AU" sz="1200" dirty="0">
                <a:latin typeface="Calibri"/>
                <a:cs typeface="Calibri"/>
              </a:rPr>
              <a:t>Student members:     Albert Tien Hann</a:t>
            </a:r>
          </a:p>
          <a:p>
            <a:r>
              <a:rPr lang="en-AU" sz="1200" dirty="0">
                <a:latin typeface="Calibri"/>
                <a:cs typeface="Calibri"/>
              </a:rPr>
              <a:t>                                       Jiawei Liao</a:t>
            </a:r>
          </a:p>
          <a:p>
            <a:r>
              <a:rPr lang="en-AU" sz="1200" dirty="0">
                <a:latin typeface="Calibri"/>
                <a:cs typeface="Calibri"/>
              </a:rPr>
              <a:t>                                       </a:t>
            </a:r>
            <a:r>
              <a:rPr lang="en-AU" sz="1200" noProof="1">
                <a:latin typeface="Calibri"/>
                <a:cs typeface="Calibri"/>
              </a:rPr>
              <a:t>Harfiyanto</a:t>
            </a:r>
            <a:r>
              <a:rPr lang="en-AU" sz="1200" dirty="0">
                <a:latin typeface="Calibri"/>
                <a:cs typeface="Calibri"/>
              </a:rPr>
              <a:t> Dharma </a:t>
            </a:r>
            <a:r>
              <a:rPr lang="en-AU" sz="1200" noProof="1">
                <a:latin typeface="Calibri"/>
                <a:cs typeface="Calibri"/>
              </a:rPr>
              <a:t>Santoso</a:t>
            </a:r>
          </a:p>
          <a:p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120242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F80-DC0E-481C-9852-FE6EBC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42" y="424373"/>
            <a:ext cx="10296000" cy="750591"/>
          </a:xfrm>
        </p:spPr>
        <p:txBody>
          <a:bodyPr/>
          <a:lstStyle/>
          <a:p>
            <a:r>
              <a:rPr lang="en-US" sz="2800" dirty="0"/>
              <a:t>BCI methods: </a:t>
            </a:r>
            <a:br>
              <a:rPr lang="en-US" sz="2800" dirty="0"/>
            </a:br>
            <a:r>
              <a:rPr lang="en-US" sz="2000" dirty="0"/>
              <a:t>EEG electrodes positioning 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DB5447C8-48C0-4E89-A367-49E5860DE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819" y="1629630"/>
            <a:ext cx="4887242" cy="4376737"/>
          </a:xfr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7C05F87E-563B-41A8-BF24-634035617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5939" y="2659276"/>
            <a:ext cx="3622429" cy="353237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CA3EF92-712E-49C9-AB08-ED4A2BADC423}"/>
              </a:ext>
            </a:extLst>
          </p:cNvPr>
          <p:cNvSpPr/>
          <p:nvPr/>
        </p:nvSpPr>
        <p:spPr>
          <a:xfrm>
            <a:off x="7401262" y="599288"/>
            <a:ext cx="431494" cy="449856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219138-EAF0-4F5E-9D6B-7541A3F9D57D}"/>
              </a:ext>
            </a:extLst>
          </p:cNvPr>
          <p:cNvSpPr/>
          <p:nvPr/>
        </p:nvSpPr>
        <p:spPr>
          <a:xfrm>
            <a:off x="7401261" y="1306203"/>
            <a:ext cx="431494" cy="4498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13873-4C3C-46FA-A3F4-4BDAFE0B3814}"/>
              </a:ext>
            </a:extLst>
          </p:cNvPr>
          <p:cNvSpPr txBox="1"/>
          <p:nvPr/>
        </p:nvSpPr>
        <p:spPr>
          <a:xfrm>
            <a:off x="8052749" y="639550"/>
            <a:ext cx="3478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/>
              <a:t>Motor Imagery Multi Class Signals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BD232-7D41-41B2-A148-5EB63D08ACF9}"/>
              </a:ext>
            </a:extLst>
          </p:cNvPr>
          <p:cNvSpPr txBox="1"/>
          <p:nvPr/>
        </p:nvSpPr>
        <p:spPr>
          <a:xfrm>
            <a:off x="8052749" y="1310449"/>
            <a:ext cx="3964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Steady State Visually Evoked Potential (SSVEP)</a:t>
            </a:r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B6E98-3654-4570-9B1E-BC531D89CA55}"/>
              </a:ext>
            </a:extLst>
          </p:cNvPr>
          <p:cNvSpPr txBox="1"/>
          <p:nvPr/>
        </p:nvSpPr>
        <p:spPr>
          <a:xfrm>
            <a:off x="7163749" y="22578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Motor Cortex (Movement)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18774-167F-4030-874F-61FE5196AC5B}"/>
              </a:ext>
            </a:extLst>
          </p:cNvPr>
          <p:cNvSpPr txBox="1"/>
          <p:nvPr/>
        </p:nvSpPr>
        <p:spPr>
          <a:xfrm>
            <a:off x="10426776" y="5395739"/>
            <a:ext cx="15221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Occipital Lobe</a:t>
            </a:r>
          </a:p>
          <a:p>
            <a:r>
              <a:rPr lang="en-US" b="1">
                <a:cs typeface="Calibri"/>
              </a:rPr>
              <a:t>(Vision)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159CFD-1FB3-4BC1-ABC2-9A8484760A9B}"/>
              </a:ext>
            </a:extLst>
          </p:cNvPr>
          <p:cNvSpPr txBox="1"/>
          <p:nvPr/>
        </p:nvSpPr>
        <p:spPr>
          <a:xfrm>
            <a:off x="1137092" y="6140114"/>
            <a:ext cx="4960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Electrodes Positioning (International 10-20 System)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C7678-AF93-4DD3-81D8-EBC70BFB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507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F80-DC0E-481C-9852-FE6EBC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42" y="424373"/>
            <a:ext cx="10296000" cy="750591"/>
          </a:xfrm>
        </p:spPr>
        <p:txBody>
          <a:bodyPr/>
          <a:lstStyle/>
          <a:p>
            <a:r>
              <a:rPr lang="en-US" sz="2800" dirty="0"/>
              <a:t>BCI methods: </a:t>
            </a:r>
            <a:br>
              <a:rPr lang="en-US" sz="2800" dirty="0"/>
            </a:br>
            <a:r>
              <a:rPr lang="en-US" sz="2000" dirty="0"/>
              <a:t>Steady State Visually Evoked Potential (SSVEP)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66AA-D787-4D5B-BDE1-D30FBCC4A857}"/>
              </a:ext>
            </a:extLst>
          </p:cNvPr>
          <p:cNvSpPr txBox="1"/>
          <p:nvPr/>
        </p:nvSpPr>
        <p:spPr>
          <a:xfrm>
            <a:off x="425786" y="1406011"/>
            <a:ext cx="112689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3.5Hz - 75Hz visual stimulus can excite the retina to produce potential in the </a:t>
            </a:r>
            <a:r>
              <a:rPr lang="en-US" sz="2000" b="1" dirty="0">
                <a:cs typeface="Calibri"/>
              </a:rPr>
              <a:t>occipital lobe</a:t>
            </a:r>
            <a:r>
              <a:rPr lang="en-US" sz="2000" baseline="30000">
                <a:cs typeface="Calibri"/>
              </a:rPr>
              <a:t>1</a:t>
            </a:r>
            <a:r>
              <a:rPr lang="en-US" sz="2000">
                <a:cs typeface="Calibri"/>
              </a:rPr>
              <a:t> at the </a:t>
            </a:r>
            <a:r>
              <a:rPr lang="en-US" sz="2000" b="1" dirty="0">
                <a:cs typeface="Calibri"/>
              </a:rPr>
              <a:t>fundamental frequency</a:t>
            </a:r>
            <a:r>
              <a:rPr lang="en-US" sz="2000">
                <a:cs typeface="Calibri"/>
              </a:rPr>
              <a:t> and </a:t>
            </a:r>
            <a:r>
              <a:rPr lang="en-US" sz="2000" b="1" dirty="0">
                <a:cs typeface="Calibri"/>
              </a:rPr>
              <a:t>subsequent harmonics</a:t>
            </a:r>
            <a:r>
              <a:rPr lang="en-US" sz="2000">
                <a:cs typeface="Calibri"/>
              </a:rPr>
              <a:t>.</a:t>
            </a:r>
          </a:p>
        </p:txBody>
      </p:sp>
      <p:pic>
        <p:nvPicPr>
          <p:cNvPr id="8" name="Picture 7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0F9734D2-BAB9-4FA8-A870-1135F8B31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1"/>
          <a:stretch/>
        </p:blipFill>
        <p:spPr>
          <a:xfrm>
            <a:off x="421155" y="2266244"/>
            <a:ext cx="5519536" cy="322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98351-2FAC-4484-BB50-08E5FB1F6325}"/>
              </a:ext>
            </a:extLst>
          </p:cNvPr>
          <p:cNvSpPr txBox="1"/>
          <p:nvPr/>
        </p:nvSpPr>
        <p:spPr>
          <a:xfrm>
            <a:off x="394062" y="6229253"/>
            <a:ext cx="33264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aseline="30000">
                <a:ea typeface="+mn-lt"/>
                <a:cs typeface="+mn-lt"/>
              </a:rPr>
              <a:t>1</a:t>
            </a:r>
            <a:r>
              <a:rPr lang="en-US" sz="1200">
                <a:ea typeface="+mn-lt"/>
                <a:cs typeface="+mn-lt"/>
              </a:rPr>
              <a:t> (Luis Fernando Nicolas-Alonso * and Jaime Gomez-Gil, Brain Computer Interfaces, a Review)</a:t>
            </a:r>
            <a:endParaRPr lang="en-US" sz="1200">
              <a:cs typeface="Calibri"/>
            </a:endParaRPr>
          </a:p>
        </p:txBody>
      </p:sp>
      <p:pic>
        <p:nvPicPr>
          <p:cNvPr id="3" name="Picture 3" descr="A picture containing room, monitor, television, screen&#10;&#10;Description generated with very high confidence">
            <a:extLst>
              <a:ext uri="{FF2B5EF4-FFF2-40B4-BE49-F238E27FC236}">
                <a16:creationId xmlns:a16="http://schemas.microsoft.com/office/drawing/2014/main" id="{D4F2F422-B292-47D0-936E-519192C0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3" y="2113470"/>
            <a:ext cx="2244970" cy="960523"/>
          </a:xfrm>
          <a:prstGeom prst="rect">
            <a:avLst/>
          </a:prstGeom>
        </p:spPr>
      </p:pic>
      <p:pic>
        <p:nvPicPr>
          <p:cNvPr id="5" name="Picture 5" descr="A picture containing television, screen, monitor, computer&#10;&#10;Description generated with very high confidence">
            <a:extLst>
              <a:ext uri="{FF2B5EF4-FFF2-40B4-BE49-F238E27FC236}">
                <a16:creationId xmlns:a16="http://schemas.microsoft.com/office/drawing/2014/main" id="{94EC0638-C3BE-464E-8373-5E512F4B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54" y="3620605"/>
            <a:ext cx="2205894" cy="974717"/>
          </a:xfrm>
          <a:prstGeom prst="rect">
            <a:avLst/>
          </a:prstGeom>
        </p:spPr>
      </p:pic>
      <p:pic>
        <p:nvPicPr>
          <p:cNvPr id="10" name="Picture 10" descr="A picture containing crossword, text&#10;&#10;Description generated with very high confidence">
            <a:extLst>
              <a:ext uri="{FF2B5EF4-FFF2-40B4-BE49-F238E27FC236}">
                <a16:creationId xmlns:a16="http://schemas.microsoft.com/office/drawing/2014/main" id="{012AF715-79E3-4B50-8188-51B870725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863" y="5187904"/>
            <a:ext cx="2293816" cy="966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806A5-5DD0-44CF-B310-F354EB733ED5}"/>
              </a:ext>
            </a:extLst>
          </p:cNvPr>
          <p:cNvSpPr txBox="1"/>
          <p:nvPr/>
        </p:nvSpPr>
        <p:spPr>
          <a:xfrm>
            <a:off x="6170246" y="3063630"/>
            <a:ext cx="2098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Blinking</a:t>
            </a:r>
            <a:r>
              <a:rPr lang="en-US">
                <a:cs typeface="Calibri"/>
              </a:rPr>
              <a:t> Box Stimuli</a:t>
            </a: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09340-51DF-409F-8E36-865839348408}"/>
              </a:ext>
            </a:extLst>
          </p:cNvPr>
          <p:cNvSpPr txBox="1"/>
          <p:nvPr/>
        </p:nvSpPr>
        <p:spPr>
          <a:xfrm>
            <a:off x="7528169" y="4519245"/>
            <a:ext cx="2098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Resizing Box Stimuli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D09D08-3085-4746-B3AF-8952AA227C8D}"/>
              </a:ext>
            </a:extLst>
          </p:cNvPr>
          <p:cNvSpPr txBox="1"/>
          <p:nvPr/>
        </p:nvSpPr>
        <p:spPr>
          <a:xfrm>
            <a:off x="8895861" y="6101860"/>
            <a:ext cx="2293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Chess-grid Box Stimuli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C90F-75CB-4841-8A7D-9D1AFCE0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11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666B3-3F8B-4067-A05B-924BC87C2626}"/>
              </a:ext>
            </a:extLst>
          </p:cNvPr>
          <p:cNvSpPr/>
          <p:nvPr/>
        </p:nvSpPr>
        <p:spPr>
          <a:xfrm>
            <a:off x="1232875" y="2268415"/>
            <a:ext cx="791307" cy="23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D41D6-AE5A-457A-8043-7A2102D6E9F6}"/>
              </a:ext>
            </a:extLst>
          </p:cNvPr>
          <p:cNvSpPr/>
          <p:nvPr/>
        </p:nvSpPr>
        <p:spPr>
          <a:xfrm>
            <a:off x="428136" y="3886443"/>
            <a:ext cx="2393460" cy="160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BB986-DA41-4E58-A7B1-A1FC94785870}"/>
              </a:ext>
            </a:extLst>
          </p:cNvPr>
          <p:cNvSpPr txBox="1"/>
          <p:nvPr/>
        </p:nvSpPr>
        <p:spPr>
          <a:xfrm>
            <a:off x="877765" y="2264996"/>
            <a:ext cx="15025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Calibri"/>
              </a:rPr>
              <a:t>15Hz Sinusoidal light</a:t>
            </a:r>
          </a:p>
        </p:txBody>
      </p:sp>
      <p:pic>
        <p:nvPicPr>
          <p:cNvPr id="14" name="Picture 1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0515C8AB-2A2E-499C-BFBD-3E1BA7DF1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31" y="3888708"/>
            <a:ext cx="4833815" cy="23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8FEF-FA31-4698-A906-14745A5BB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b="1" dirty="0">
                <a:cs typeface="Calibri"/>
              </a:rPr>
              <a:t>Canonical Correlation Analysis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(CCA)</a:t>
            </a:r>
            <a:r>
              <a:rPr lang="en-US" b="1" baseline="30000" dirty="0">
                <a:cs typeface="Calibri"/>
              </a:rPr>
              <a:t>1</a:t>
            </a:r>
            <a:r>
              <a:rPr lang="en-US" dirty="0">
                <a:cs typeface="Calibri"/>
              </a:rPr>
              <a:t> was used to decode the SSVEP signal by comparing the correlation between raw signals and reference signals corresponding to each frequency stimuli.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A reference signal corresponding to a frequency stimuli is a series of sin and cos up to the nth harmonic.</a:t>
            </a:r>
          </a:p>
          <a:p>
            <a:pPr marL="342900" indent="-342900">
              <a:buChar char="•"/>
            </a:pPr>
            <a:r>
              <a:rPr lang="en-US" b="1" dirty="0" err="1">
                <a:cs typeface="Calibri"/>
              </a:rPr>
              <a:t>i.e</a:t>
            </a:r>
            <a:r>
              <a:rPr lang="en-US" b="1" dirty="0">
                <a:cs typeface="Calibri"/>
              </a:rPr>
              <a:t>: two target classifier with two-harmonic reference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1A8E9FF2-FF44-4D1C-B12B-7750BCF1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36" y="3335824"/>
            <a:ext cx="3413392" cy="2756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C5697-23E6-4475-8EE0-C2F6AFFA1B9B}"/>
              </a:ext>
            </a:extLst>
          </p:cNvPr>
          <p:cNvSpPr txBox="1"/>
          <p:nvPr/>
        </p:nvSpPr>
        <p:spPr>
          <a:xfrm>
            <a:off x="10958110" y="3457459"/>
            <a:ext cx="732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Sin(f)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0EC42-90B5-4794-B29E-C35C1E613043}"/>
              </a:ext>
            </a:extLst>
          </p:cNvPr>
          <p:cNvSpPr txBox="1"/>
          <p:nvPr/>
        </p:nvSpPr>
        <p:spPr>
          <a:xfrm>
            <a:off x="10958109" y="4164374"/>
            <a:ext cx="732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cos(f)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D51C5-AB72-4886-938D-7D0A464A6786}"/>
              </a:ext>
            </a:extLst>
          </p:cNvPr>
          <p:cNvSpPr txBox="1"/>
          <p:nvPr/>
        </p:nvSpPr>
        <p:spPr>
          <a:xfrm>
            <a:off x="10958108" y="4926373"/>
            <a:ext cx="870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sin(2f)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2D59A-8BE5-4C4D-9707-E3AC55A1AB95}"/>
              </a:ext>
            </a:extLst>
          </p:cNvPr>
          <p:cNvSpPr txBox="1"/>
          <p:nvPr/>
        </p:nvSpPr>
        <p:spPr>
          <a:xfrm>
            <a:off x="10958108" y="5541481"/>
            <a:ext cx="870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cos(2f)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21D60-65D7-48E9-B110-DE5C6CF49CFB}"/>
              </a:ext>
            </a:extLst>
          </p:cNvPr>
          <p:cNvSpPr txBox="1"/>
          <p:nvPr/>
        </p:nvSpPr>
        <p:spPr>
          <a:xfrm>
            <a:off x="7029450" y="2914650"/>
            <a:ext cx="4562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Two Harmonic Reference Signal of </a:t>
            </a:r>
            <a:r>
              <a:rPr lang="en-US" b="1" dirty="0">
                <a:cs typeface="Calibri"/>
              </a:rPr>
              <a:t>frequency</a:t>
            </a:r>
            <a:r>
              <a:rPr lang="en-US" b="1">
                <a:cs typeface="Calibri"/>
              </a:rPr>
              <a:t> f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25AAB180-FBD3-4885-A89C-6A5C4281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825720"/>
            <a:ext cx="6791325" cy="22069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3382CF-34E9-4010-B201-9BEE64A4F5DC}"/>
              </a:ext>
            </a:extLst>
          </p:cNvPr>
          <p:cNvCxnSpPr/>
          <p:nvPr/>
        </p:nvCxnSpPr>
        <p:spPr>
          <a:xfrm flipH="1">
            <a:off x="2990850" y="3333750"/>
            <a:ext cx="4543425" cy="581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31504-286B-48E5-A6C2-207928D74E81}"/>
              </a:ext>
            </a:extLst>
          </p:cNvPr>
          <p:cNvCxnSpPr>
            <a:cxnSpLocks/>
          </p:cNvCxnSpPr>
          <p:nvPr/>
        </p:nvCxnSpPr>
        <p:spPr>
          <a:xfrm flipH="1" flipV="1">
            <a:off x="3009900" y="5895975"/>
            <a:ext cx="4495800" cy="180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073F55F5-0898-4020-B925-053616E9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BCI methods:</a:t>
            </a:r>
            <a:br>
              <a:rPr lang="en-US" sz="4000" dirty="0"/>
            </a:br>
            <a:r>
              <a:rPr lang="en-US" sz="2000" dirty="0"/>
              <a:t>SSVEP Decoding Using Canonical Correlation Analysis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F76EA-49D5-484F-A40F-16D123A3C45D}"/>
              </a:ext>
            </a:extLst>
          </p:cNvPr>
          <p:cNvSpPr txBox="1"/>
          <p:nvPr/>
        </p:nvSpPr>
        <p:spPr>
          <a:xfrm>
            <a:off x="418563" y="6257545"/>
            <a:ext cx="6616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1 (Harold Hotelling. “Analysis of a complex of statistical variables into principal </a:t>
            </a:r>
            <a:r>
              <a:rPr lang="en-US" sz="1200" dirty="0" err="1">
                <a:ea typeface="+mn-lt"/>
                <a:cs typeface="+mn-lt"/>
              </a:rPr>
              <a:t>components.”In</a:t>
            </a:r>
            <a:r>
              <a:rPr lang="en-US" sz="1200" dirty="0">
                <a:ea typeface="+mn-lt"/>
                <a:cs typeface="+mn-lt"/>
              </a:rPr>
              <a:t>: Journal of educational psychology 24.6 (1933), p. 417.</a:t>
            </a:r>
            <a:endParaRPr lang="en-US" dirty="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128C2-B4D6-4B09-8EAE-5A7739B8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40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8515-EE3C-4864-86FA-1DD6F30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82988"/>
            <a:ext cx="10296000" cy="691976"/>
          </a:xfrm>
        </p:spPr>
        <p:txBody>
          <a:bodyPr/>
          <a:lstStyle/>
          <a:p>
            <a:r>
              <a:rPr lang="en-US" sz="2800" dirty="0"/>
              <a:t>BCI methods:</a:t>
            </a:r>
            <a:br>
              <a:rPr lang="en-US"/>
            </a:br>
            <a:r>
              <a:rPr lang="en-US" sz="2000" dirty="0"/>
              <a:t>SSVEP Decoding Using Filter Bank Canonical Correlation Analysis (FBCCA)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9D64-B6DB-4EB3-82D7-8F278F7E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59" y="1467209"/>
            <a:ext cx="11065192" cy="7759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b="1">
                <a:cs typeface="Calibri"/>
              </a:rPr>
              <a:t>Filter Bank Canonical Correlation Analysis </a:t>
            </a:r>
            <a:r>
              <a:rPr lang="en-US" b="1" dirty="0">
                <a:cs typeface="Calibri"/>
              </a:rPr>
              <a:t>(FBCCA)</a:t>
            </a:r>
            <a:r>
              <a:rPr lang="en-US" b="1" baseline="30000" dirty="0">
                <a:cs typeface="Calibri"/>
              </a:rPr>
              <a:t>1</a:t>
            </a:r>
            <a:r>
              <a:rPr lang="en-US" b="1" dirty="0">
                <a:cs typeface="Calibri"/>
              </a:rPr>
              <a:t> </a:t>
            </a:r>
            <a:r>
              <a:rPr lang="en-US" dirty="0">
                <a:cs typeface="Calibri"/>
              </a:rPr>
              <a:t>cuts SSVEP signal into several sub-bands to perform multiple CCA results and generate a weighted sum result to achieve increased accuracy. 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AA1C1C-C01B-4F67-A5B3-94885DB8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22" y="2675459"/>
            <a:ext cx="9481849" cy="2701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74F2E-FF1C-4D0D-8771-4A7594752331}"/>
              </a:ext>
            </a:extLst>
          </p:cNvPr>
          <p:cNvSpPr txBox="1"/>
          <p:nvPr/>
        </p:nvSpPr>
        <p:spPr>
          <a:xfrm>
            <a:off x="463470" y="2677908"/>
            <a:ext cx="221071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i</a:t>
            </a:r>
            <a:r>
              <a:rPr lang="en-US" sz="2800" b="1" err="1">
                <a:cs typeface="Calibri"/>
              </a:rPr>
              <a:t>.e</a:t>
            </a:r>
            <a:r>
              <a:rPr lang="en-US" sz="2800" b="1">
                <a:cs typeface="Calibri"/>
              </a:rPr>
              <a:t> : </a:t>
            </a:r>
          </a:p>
          <a:p>
            <a:r>
              <a:rPr lang="en-US" sz="2800" b="1">
                <a:cs typeface="Calibri"/>
              </a:rPr>
              <a:t>6 Band FBCCA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0192-682D-4B5B-8D05-D447DDB9AC11}"/>
              </a:ext>
            </a:extLst>
          </p:cNvPr>
          <p:cNvSpPr txBox="1"/>
          <p:nvPr/>
        </p:nvSpPr>
        <p:spPr>
          <a:xfrm>
            <a:off x="115717" y="6247776"/>
            <a:ext cx="6616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1200" dirty="0">
                <a:ea typeface="+mn-lt"/>
                <a:cs typeface="+mn-lt"/>
              </a:rPr>
              <a:t>1 </a:t>
            </a:r>
            <a:r>
              <a:rPr lang="en-US" sz="1200">
                <a:ea typeface="+mn-lt"/>
                <a:cs typeface="+mn-lt"/>
              </a:rPr>
              <a:t>(</a:t>
            </a:r>
            <a:r>
              <a:rPr lang="en-US" sz="1200" err="1"/>
              <a:t>Xiaogang</a:t>
            </a:r>
            <a:r>
              <a:rPr lang="en-US" sz="1200"/>
              <a:t> Chen1, </a:t>
            </a:r>
            <a:r>
              <a:rPr lang="en-US" sz="1200" err="1"/>
              <a:t>Yijun</a:t>
            </a:r>
            <a:r>
              <a:rPr lang="en-US" sz="1200"/>
              <a:t> Wang2,3, </a:t>
            </a:r>
            <a:r>
              <a:rPr lang="en-US" sz="1200" err="1"/>
              <a:t>Shangkai</a:t>
            </a:r>
            <a:r>
              <a:rPr lang="en-US" sz="1200"/>
              <a:t> Gao1, </a:t>
            </a:r>
            <a:r>
              <a:rPr lang="en-US" sz="1200" err="1"/>
              <a:t>Tzyy</a:t>
            </a:r>
            <a:r>
              <a:rPr lang="en-US" sz="1200"/>
              <a:t>-Ping Jung2 and </a:t>
            </a:r>
            <a:r>
              <a:rPr lang="en-US" sz="1200" dirty="0"/>
              <a:t>Xiaorong</a:t>
            </a:r>
            <a:r>
              <a:rPr lang="en-US" sz="1200"/>
              <a:t> Gao1, Filter bank canonical correlation analysis for implementing a high-speed SSVEP-based brain–computer interface</a:t>
            </a:r>
            <a:r>
              <a:rPr lang="en-US" sz="1200">
                <a:ea typeface="+mn-lt"/>
                <a:cs typeface="+mn-lt"/>
              </a:rPr>
              <a:t>)</a:t>
            </a:r>
            <a:endParaRPr lang="en-US" sz="12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C319F-4BEB-44A7-91A0-FBEF4C0E8B60}"/>
              </a:ext>
            </a:extLst>
          </p:cNvPr>
          <p:cNvSpPr txBox="1"/>
          <p:nvPr/>
        </p:nvSpPr>
        <p:spPr>
          <a:xfrm>
            <a:off x="3611196" y="26423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Entire Signal bandwidth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039A35-24F3-4DBE-9AED-C4366E39D37C}"/>
              </a:ext>
            </a:extLst>
          </p:cNvPr>
          <p:cNvSpPr/>
          <p:nvPr/>
        </p:nvSpPr>
        <p:spPr>
          <a:xfrm>
            <a:off x="2083766" y="3095341"/>
            <a:ext cx="428625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C4B0388-E46C-4387-AE15-BB41F8AF09BC}"/>
              </a:ext>
            </a:extLst>
          </p:cNvPr>
          <p:cNvSpPr/>
          <p:nvPr/>
        </p:nvSpPr>
        <p:spPr>
          <a:xfrm>
            <a:off x="7246316" y="3162016"/>
            <a:ext cx="428625" cy="219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B678A-A8CE-474F-8468-C8CEACD4E5CA}"/>
              </a:ext>
            </a:extLst>
          </p:cNvPr>
          <p:cNvSpPr txBox="1"/>
          <p:nvPr/>
        </p:nvSpPr>
        <p:spPr>
          <a:xfrm>
            <a:off x="4055940" y="3013564"/>
            <a:ext cx="23306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Useful     bandwidth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EF25E4-DB1F-4A1C-BF9C-DDFD1F1B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274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828827B-4B78-42B1-A8A9-A9B17AC4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182" y="2371343"/>
            <a:ext cx="4532553" cy="1055617"/>
          </a:xfrm>
          <a:ln w="381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cs typeface="Calibri"/>
              </a:rPr>
              <a:t>Human Subject #3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2EC2E-2A61-4FDD-8FCF-E4868B74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298782"/>
            <a:ext cx="10296525" cy="887412"/>
          </a:xfrm>
        </p:spPr>
        <p:txBody>
          <a:bodyPr/>
          <a:lstStyle/>
          <a:p>
            <a:r>
              <a:rPr lang="en-US" sz="2800" dirty="0"/>
              <a:t>BCI methods: </a:t>
            </a:r>
            <a:br>
              <a:rPr lang="en-US" sz="2800" dirty="0"/>
            </a:br>
            <a:r>
              <a:rPr lang="en-US" sz="2000" dirty="0"/>
              <a:t>Best SSVEP Stimuli using FBCCA analysis </a:t>
            </a:r>
          </a:p>
        </p:txBody>
      </p:sp>
      <p:pic>
        <p:nvPicPr>
          <p:cNvPr id="5" name="Picture 4" descr="A picture containing text, object&#10;&#10;Description automatically generated">
            <a:extLst>
              <a:ext uri="{FF2B5EF4-FFF2-40B4-BE49-F238E27FC236}">
                <a16:creationId xmlns:a16="http://schemas.microsoft.com/office/drawing/2014/main" id="{45CE2F40-F1F8-488B-B360-EEAA893F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7"/>
          <a:stretch/>
        </p:blipFill>
        <p:spPr>
          <a:xfrm>
            <a:off x="1732753" y="3426777"/>
            <a:ext cx="4532553" cy="2025821"/>
          </a:xfrm>
          <a:prstGeom prst="rect">
            <a:avLst/>
          </a:prstGeom>
          <a:ln w="381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4CA7D-0046-44CC-80CA-4A87D67E4729}"/>
              </a:ext>
            </a:extLst>
          </p:cNvPr>
          <p:cNvSpPr txBox="1"/>
          <p:nvPr/>
        </p:nvSpPr>
        <p:spPr>
          <a:xfrm>
            <a:off x="1734182" y="1786568"/>
            <a:ext cx="9063678" cy="584775"/>
          </a:xfrm>
          <a:prstGeom prst="rect">
            <a:avLst/>
          </a:prstGeom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4 Chess Grid Box stimuli (9,11,13,15Hz)</a:t>
            </a:r>
            <a:endParaRPr lang="en-US" sz="3200" dirty="0"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E228B-6ACF-4003-8922-D2FAC06B3FCA}"/>
              </a:ext>
            </a:extLst>
          </p:cNvPr>
          <p:cNvSpPr/>
          <p:nvPr/>
        </p:nvSpPr>
        <p:spPr>
          <a:xfrm>
            <a:off x="6265306" y="2371342"/>
            <a:ext cx="4532553" cy="3041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A5A0B9-5AB8-4305-8985-B7DC2971CD2A}"/>
              </a:ext>
            </a:extLst>
          </p:cNvPr>
          <p:cNvSpPr/>
          <p:nvPr/>
        </p:nvSpPr>
        <p:spPr>
          <a:xfrm>
            <a:off x="6944242" y="3633228"/>
            <a:ext cx="1736104" cy="17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Visually Comfortable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220F82-544C-4C61-B8D4-5FD99F4CE65A}"/>
              </a:ext>
            </a:extLst>
          </p:cNvPr>
          <p:cNvSpPr/>
          <p:nvPr/>
        </p:nvSpPr>
        <p:spPr>
          <a:xfrm>
            <a:off x="6359824" y="2450741"/>
            <a:ext cx="1359383" cy="1312881"/>
          </a:xfrm>
          <a:prstGeom prst="ellipse">
            <a:avLst/>
          </a:prstGeom>
          <a:solidFill>
            <a:srgbClr val="4177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95%</a:t>
            </a:r>
          </a:p>
          <a:p>
            <a:pPr algn="ctr"/>
            <a:r>
              <a:rPr lang="en-AU" sz="1600" dirty="0"/>
              <a:t>Accuracy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03F13E-1C3D-4CED-A248-FA1EDCDDD827}"/>
              </a:ext>
            </a:extLst>
          </p:cNvPr>
          <p:cNvSpPr/>
          <p:nvPr/>
        </p:nvSpPr>
        <p:spPr>
          <a:xfrm>
            <a:off x="8531583" y="2412110"/>
            <a:ext cx="2223121" cy="22087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5 Seconds processing window </a:t>
            </a:r>
            <a:r>
              <a:rPr lang="en-US" sz="1600" dirty="0"/>
              <a:t>times </a:t>
            </a:r>
            <a:endParaRPr lang="en-AU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D3F33-E51E-4161-850E-DD940064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0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8515-EE3C-4864-86FA-1DD6F30B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82988"/>
            <a:ext cx="10296000" cy="691976"/>
          </a:xfrm>
        </p:spPr>
        <p:txBody>
          <a:bodyPr/>
          <a:lstStyle/>
          <a:p>
            <a:r>
              <a:rPr lang="en-US" sz="2800" dirty="0"/>
              <a:t>BCI methods:</a:t>
            </a:r>
            <a:br>
              <a:rPr lang="en-US"/>
            </a:br>
            <a:r>
              <a:rPr lang="en-US" sz="2000" dirty="0"/>
              <a:t>Motor imagery of left/right hand squeeze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9D64-B6DB-4EB3-82D7-8F278F7E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04" y="1310629"/>
            <a:ext cx="11065192" cy="7759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b="1" dirty="0">
                <a:cs typeface="Calibri"/>
              </a:rPr>
              <a:t>Left/right hand squeeze imagination</a:t>
            </a:r>
            <a:r>
              <a:rPr lang="en-US" dirty="0">
                <a:cs typeface="Calibri"/>
              </a:rPr>
              <a:t> task could be differentiated by assessing the Beta (12-30Hz) band power </a:t>
            </a:r>
            <a:r>
              <a:rPr lang="en-US">
                <a:cs typeface="Calibri"/>
              </a:rPr>
              <a:t>difference between C3 and</a:t>
            </a:r>
            <a:r>
              <a:rPr lang="en-US" dirty="0">
                <a:cs typeface="Calibri"/>
              </a:rPr>
              <a:t> C4 electrode using </a:t>
            </a:r>
            <a:r>
              <a:rPr lang="en-US" dirty="0" err="1">
                <a:cs typeface="Calibri"/>
              </a:rPr>
              <a:t>FCz</a:t>
            </a:r>
            <a:r>
              <a:rPr lang="en-US" dirty="0">
                <a:cs typeface="Calibri"/>
              </a:rPr>
              <a:t> as the reference.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8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88836CF-8E90-4247-B56E-B4F43A7EB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99"/>
          <a:stretch/>
        </p:blipFill>
        <p:spPr>
          <a:xfrm>
            <a:off x="1428765" y="2339545"/>
            <a:ext cx="5537200" cy="897650"/>
          </a:xfrm>
          <a:prstGeom prst="rect">
            <a:avLst/>
          </a:prstGeom>
        </p:spPr>
      </p:pic>
      <p:pic>
        <p:nvPicPr>
          <p:cNvPr id="10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79B17EC-F4E9-41DA-92A7-D13043FE1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3" y="3205398"/>
            <a:ext cx="7043702" cy="35254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0C6940B-9763-4976-9A9E-B1714BA7D09E}"/>
              </a:ext>
            </a:extLst>
          </p:cNvPr>
          <p:cNvSpPr/>
          <p:nvPr/>
        </p:nvSpPr>
        <p:spPr>
          <a:xfrm>
            <a:off x="7949682" y="2039333"/>
            <a:ext cx="3387012" cy="4711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F9183-8EF8-4A22-B399-13B04A779C68}"/>
              </a:ext>
            </a:extLst>
          </p:cNvPr>
          <p:cNvSpPr txBox="1"/>
          <p:nvPr/>
        </p:nvSpPr>
        <p:spPr>
          <a:xfrm>
            <a:off x="563404" y="2019168"/>
            <a:ext cx="10754449" cy="4711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0C4A9B-C41B-486A-AB5A-FB7BCA072BDB}"/>
              </a:ext>
            </a:extLst>
          </p:cNvPr>
          <p:cNvSpPr/>
          <p:nvPr/>
        </p:nvSpPr>
        <p:spPr>
          <a:xfrm>
            <a:off x="8437124" y="4076671"/>
            <a:ext cx="2223121" cy="22087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5 Seconds processing window </a:t>
            </a:r>
            <a:r>
              <a:rPr lang="en-US" sz="1600" dirty="0"/>
              <a:t>times </a:t>
            </a:r>
            <a:endParaRPr lang="en-AU" sz="16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7A13FB-1AB7-43A5-9FD6-C4174811DB78}"/>
              </a:ext>
            </a:extLst>
          </p:cNvPr>
          <p:cNvSpPr/>
          <p:nvPr/>
        </p:nvSpPr>
        <p:spPr>
          <a:xfrm>
            <a:off x="8868994" y="2552177"/>
            <a:ext cx="1359383" cy="1312881"/>
          </a:xfrm>
          <a:prstGeom prst="ellipse">
            <a:avLst/>
          </a:prstGeom>
          <a:solidFill>
            <a:srgbClr val="4177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80%</a:t>
            </a:r>
          </a:p>
          <a:p>
            <a:pPr algn="ctr"/>
            <a:r>
              <a:rPr lang="en-AU" sz="1600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953AE-082D-4385-B993-755C82C5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1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F80-DC0E-481C-9852-FE6EBC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53681"/>
            <a:ext cx="10296000" cy="731053"/>
          </a:xfrm>
        </p:spPr>
        <p:txBody>
          <a:bodyPr/>
          <a:lstStyle/>
          <a:p>
            <a:r>
              <a:rPr lang="en-US" sz="2800" dirty="0"/>
              <a:t>Task Design:</a:t>
            </a:r>
            <a:br>
              <a:rPr lang="en-US" sz="2800" dirty="0"/>
            </a:br>
            <a:r>
              <a:rPr lang="en-US" sz="2000" dirty="0"/>
              <a:t>Picking Up A Ball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6879C-F15B-4476-8181-A73D7149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5" y="2488302"/>
            <a:ext cx="3560629" cy="3495176"/>
          </a:xfrm>
          <a:prstGeom prst="rect">
            <a:avLst/>
          </a:prstGeom>
        </p:spPr>
      </p:pic>
      <p:pic>
        <p:nvPicPr>
          <p:cNvPr id="10" name="Picture 9" descr="A screen shot of a building&#10;&#10;Description automatically generated">
            <a:extLst>
              <a:ext uri="{FF2B5EF4-FFF2-40B4-BE49-F238E27FC236}">
                <a16:creationId xmlns:a16="http://schemas.microsoft.com/office/drawing/2014/main" id="{D217F61D-0CDE-4244-A57A-E15EC911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50" y="2488302"/>
            <a:ext cx="3560629" cy="3495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DAB23-C90D-470B-BECA-7AF89E4A1725}"/>
              </a:ext>
            </a:extLst>
          </p:cNvPr>
          <p:cNvSpPr txBox="1"/>
          <p:nvPr/>
        </p:nvSpPr>
        <p:spPr>
          <a:xfrm>
            <a:off x="1093436" y="1546063"/>
            <a:ext cx="423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Ball Spawn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D875-A84C-47F4-817B-82125AD1B8D1}"/>
              </a:ext>
            </a:extLst>
          </p:cNvPr>
          <p:cNvSpPr txBox="1"/>
          <p:nvPr/>
        </p:nvSpPr>
        <p:spPr>
          <a:xfrm>
            <a:off x="6442221" y="1546063"/>
            <a:ext cx="423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Ball Randomly Spawns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2A7DC-4CCE-42FE-A5A2-9C6D90E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7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F80-DC0E-481C-9852-FE6EBC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53681"/>
            <a:ext cx="10296000" cy="731053"/>
          </a:xfrm>
        </p:spPr>
        <p:txBody>
          <a:bodyPr/>
          <a:lstStyle/>
          <a:p>
            <a:r>
              <a:rPr lang="en-US" sz="2800" dirty="0"/>
              <a:t>Task Design: </a:t>
            </a:r>
            <a:br>
              <a:rPr lang="en-US" sz="2800" dirty="0"/>
            </a:br>
            <a:r>
              <a:rPr lang="en-US" sz="2000" dirty="0"/>
              <a:t>Grid Navigation System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C699C-5714-40D5-A5D8-19BF6055F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5" t="41127" r="25311" b="32138"/>
          <a:stretch/>
        </p:blipFill>
        <p:spPr>
          <a:xfrm>
            <a:off x="826382" y="1971458"/>
            <a:ext cx="5154780" cy="32267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F354B-4616-4327-9377-187B6143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17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950E1-1DA6-4630-9AE3-34D73FB3E1C1}"/>
              </a:ext>
            </a:extLst>
          </p:cNvPr>
          <p:cNvSpPr txBox="1"/>
          <p:nvPr/>
        </p:nvSpPr>
        <p:spPr>
          <a:xfrm>
            <a:off x="551176" y="5278090"/>
            <a:ext cx="4231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(Up, Down, Left, Right, Confirm)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EF401-C90B-4BAF-990F-4275B7EE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1897"/>
            <a:ext cx="5710059" cy="33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3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F80-DC0E-481C-9852-FE6EBC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53681"/>
            <a:ext cx="10296000" cy="731053"/>
          </a:xfrm>
        </p:spPr>
        <p:txBody>
          <a:bodyPr/>
          <a:lstStyle/>
          <a:p>
            <a:r>
              <a:rPr lang="en-US" sz="2800" dirty="0"/>
              <a:t>Task Design: </a:t>
            </a:r>
            <a:br>
              <a:rPr lang="en-US" sz="2800" dirty="0"/>
            </a:br>
            <a:r>
              <a:rPr lang="en-US" sz="2000" dirty="0"/>
              <a:t>Quadrant Navigation System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3A4951-7FB0-4EB6-B015-97D9E1F3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4777" r="25036" b="27761"/>
          <a:stretch/>
        </p:blipFill>
        <p:spPr>
          <a:xfrm>
            <a:off x="698269" y="1862890"/>
            <a:ext cx="5282894" cy="3268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1FA-F116-4505-84A7-445A7F69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18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6C678-8DA9-4EAE-83FC-54B47384262C}"/>
              </a:ext>
            </a:extLst>
          </p:cNvPr>
          <p:cNvSpPr txBox="1"/>
          <p:nvPr/>
        </p:nvSpPr>
        <p:spPr>
          <a:xfrm>
            <a:off x="551176" y="5278090"/>
            <a:ext cx="4231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(Quadrant 1, 2, 3, 4, Back)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DC0F5-D60A-4779-BA3D-7803DA519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542" y="1998222"/>
            <a:ext cx="5680517" cy="32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0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36B-901A-483E-AC6B-13C5D53F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Task: Picking Up A Ball</a:t>
            </a:r>
            <a:br>
              <a:rPr lang="en-AU" dirty="0"/>
            </a:br>
            <a:r>
              <a:rPr lang="en-AU" sz="2000" dirty="0"/>
              <a:t>Three Setups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B3F57-80A0-4653-94C6-28461525DA54}"/>
              </a:ext>
            </a:extLst>
          </p:cNvPr>
          <p:cNvSpPr txBox="1"/>
          <p:nvPr/>
        </p:nvSpPr>
        <p:spPr>
          <a:xfrm>
            <a:off x="3139240" y="5394911"/>
            <a:ext cx="612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Setup 1: (SSVEP MI Hybrid) + (Grid Navigation)</a:t>
            </a:r>
          </a:p>
          <a:p>
            <a:r>
              <a:rPr lang="en-US" sz="2400" dirty="0"/>
              <a:t>Setup 2: (SSVEP Only) + (Grid Navigation)</a:t>
            </a:r>
          </a:p>
          <a:p>
            <a:r>
              <a:rPr lang="en-US" sz="2400" dirty="0"/>
              <a:t>Setup 3: (SSVEP Only) + (Quadrant Navigation)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0137C5B1-1BF9-40FC-A74C-3C705FE5B38E}"/>
              </a:ext>
            </a:extLst>
          </p:cNvPr>
          <p:cNvSpPr/>
          <p:nvPr/>
        </p:nvSpPr>
        <p:spPr>
          <a:xfrm>
            <a:off x="5683921" y="2636642"/>
            <a:ext cx="824158" cy="803889"/>
          </a:xfrm>
          <a:prstGeom prst="plus">
            <a:avLst>
              <a:gd name="adj" fmla="val 423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1C999-4F4F-46D2-8D08-295A9D47AA87}"/>
              </a:ext>
            </a:extLst>
          </p:cNvPr>
          <p:cNvSpPr txBox="1"/>
          <p:nvPr/>
        </p:nvSpPr>
        <p:spPr>
          <a:xfrm>
            <a:off x="6803242" y="1614079"/>
            <a:ext cx="4921523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dirty="0"/>
              <a:t>Navigation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4A745-F37A-49CC-BD7F-EBC514D02642}"/>
              </a:ext>
            </a:extLst>
          </p:cNvPr>
          <p:cNvSpPr txBox="1"/>
          <p:nvPr/>
        </p:nvSpPr>
        <p:spPr>
          <a:xfrm>
            <a:off x="539703" y="1614079"/>
            <a:ext cx="5037174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dirty="0"/>
              <a:t>BCI </a:t>
            </a:r>
          </a:p>
          <a:p>
            <a:r>
              <a:rPr lang="en-US" sz="8000"/>
              <a:t>Methods</a:t>
            </a:r>
            <a:endParaRPr lang="en-US" sz="8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53599-F4F0-4681-BB4E-49856B6BD53C}"/>
              </a:ext>
            </a:extLst>
          </p:cNvPr>
          <p:cNvSpPr txBox="1"/>
          <p:nvPr/>
        </p:nvSpPr>
        <p:spPr>
          <a:xfrm>
            <a:off x="539702" y="4168624"/>
            <a:ext cx="5037174" cy="64633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Steady State Visually Evoked Potential (SSVEP)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Motor Imagery (MI)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AECC5-6D1F-433C-9362-985B320C684D}"/>
              </a:ext>
            </a:extLst>
          </p:cNvPr>
          <p:cNvSpPr txBox="1"/>
          <p:nvPr/>
        </p:nvSpPr>
        <p:spPr>
          <a:xfrm>
            <a:off x="6803242" y="4168624"/>
            <a:ext cx="4921522" cy="64633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Quadrant Navigation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Grid Navigation System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FE0EFA-FC53-4069-AE79-78903D6A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162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C7B6-7C5E-4B11-9BAE-4E0F747E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statement 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D350-BA5B-4848-9BBC-E9EFEC1C9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85" y="1875158"/>
            <a:ext cx="11169180" cy="13310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Control virtual robot arm using classified brain signals to perform tasks in VR.</a:t>
            </a:r>
            <a:endParaRPr lang="en-US" sz="2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robot arm needs to be able to pick up and place virtual objects on a table.</a:t>
            </a:r>
            <a:endParaRPr lang="en-US" sz="28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BD31A-080E-4EA5-998C-7001ABE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85" y="4551806"/>
            <a:ext cx="188595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D23AF-FDC3-418A-A972-E0540038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524" y="4600575"/>
            <a:ext cx="1495425" cy="17430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63731F8-DF42-4A84-B341-6A82B9C73032}"/>
              </a:ext>
            </a:extLst>
          </p:cNvPr>
          <p:cNvSpPr/>
          <p:nvPr/>
        </p:nvSpPr>
        <p:spPr>
          <a:xfrm>
            <a:off x="4939429" y="5281773"/>
            <a:ext cx="217017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9D149-0D33-4516-A1C6-8ED67272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77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36B-901A-483E-AC6B-13C5D53F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Task: Picking Up A Ball</a:t>
            </a:r>
            <a:br>
              <a:rPr lang="en-AU" dirty="0"/>
            </a:br>
            <a:r>
              <a:rPr lang="en-AU" sz="2000" dirty="0"/>
              <a:t>Setup 1: SVEP MI Hybrid + Grid Navigation</a:t>
            </a:r>
            <a:endParaRPr lang="en-AU" dirty="0"/>
          </a:p>
        </p:txBody>
      </p:sp>
      <p:pic>
        <p:nvPicPr>
          <p:cNvPr id="8" name="Picture 7" descr="A picture containing table, sign, black, display&#10;&#10;Description automatically generated">
            <a:extLst>
              <a:ext uri="{FF2B5EF4-FFF2-40B4-BE49-F238E27FC236}">
                <a16:creationId xmlns:a16="http://schemas.microsoft.com/office/drawing/2014/main" id="{07192B9B-0B6C-4D42-9654-06F8391B8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59" y="1525751"/>
            <a:ext cx="8008681" cy="4467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B3618-308D-4AF9-AACC-4CB67CBA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40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36B-901A-483E-AC6B-13C5D53F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502" y="360537"/>
            <a:ext cx="10296000" cy="887360"/>
          </a:xfrm>
        </p:spPr>
        <p:txBody>
          <a:bodyPr/>
          <a:lstStyle/>
          <a:p>
            <a:r>
              <a:rPr lang="en-AU" sz="2800" dirty="0"/>
              <a:t>Task: Picking Up A Ball</a:t>
            </a:r>
            <a:br>
              <a:rPr lang="en-AU" dirty="0"/>
            </a:br>
            <a:r>
              <a:rPr lang="en-AU" sz="2000" dirty="0"/>
              <a:t>Setup 2: SSVEP + Grid Navigation</a:t>
            </a:r>
            <a:endParaRPr lang="en-AU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884804-14DD-4D38-BF7E-4BA8A4BE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10" y="1586105"/>
            <a:ext cx="7354579" cy="4467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7BD07-91E3-4AFE-8936-842B10ED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09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36B-901A-483E-AC6B-13C5D53F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85" y="597262"/>
            <a:ext cx="10296000" cy="887360"/>
          </a:xfrm>
        </p:spPr>
        <p:txBody>
          <a:bodyPr/>
          <a:lstStyle/>
          <a:p>
            <a:r>
              <a:rPr lang="en-AU" sz="2800" dirty="0"/>
              <a:t>Task: Picking Up A Ball</a:t>
            </a:r>
            <a:br>
              <a:rPr lang="en-AU" dirty="0"/>
            </a:br>
            <a:r>
              <a:rPr lang="en-AU" sz="2000" dirty="0"/>
              <a:t>Setup 3: SSVEP + Quadrant</a:t>
            </a:r>
            <a:endParaRPr lang="en-AU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1BD3E48-741D-45D1-BA26-C8F8A6B2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74" y="1560476"/>
            <a:ext cx="7546452" cy="42565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7A5FF-4E6E-477F-8358-ED47E60B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135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21B5C3-6A97-4E9B-868F-82E8608D9993}"/>
              </a:ext>
            </a:extLst>
          </p:cNvPr>
          <p:cNvSpPr txBox="1">
            <a:spLocks/>
          </p:cNvSpPr>
          <p:nvPr/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dirty="0"/>
              <a:t>Task: Picking Up A Ball</a:t>
            </a:r>
            <a:br>
              <a:rPr lang="en-AU" dirty="0"/>
            </a:br>
            <a:r>
              <a:rPr lang="en-AU" sz="2000" dirty="0"/>
              <a:t>Best Performing Setup: SSVEP + Quadrant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E136C-0A98-4002-9505-A6BDBF9F4218}"/>
              </a:ext>
            </a:extLst>
          </p:cNvPr>
          <p:cNvSpPr txBox="1"/>
          <p:nvPr/>
        </p:nvSpPr>
        <p:spPr>
          <a:xfrm>
            <a:off x="789708" y="1483747"/>
            <a:ext cx="10106742" cy="584775"/>
          </a:xfrm>
          <a:prstGeom prst="rect">
            <a:avLst/>
          </a:prstGeom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Quadrant navigation system + SSVEP</a:t>
            </a:r>
            <a:endParaRPr lang="en-US" sz="3200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6F2E85-40FB-4AE1-B5BA-8C6722E98FE9}"/>
              </a:ext>
            </a:extLst>
          </p:cNvPr>
          <p:cNvSpPr/>
          <p:nvPr/>
        </p:nvSpPr>
        <p:spPr>
          <a:xfrm>
            <a:off x="7118209" y="2089159"/>
            <a:ext cx="3778241" cy="3625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4A71AC-FC75-4290-ADB7-B2D5594E1F54}"/>
              </a:ext>
            </a:extLst>
          </p:cNvPr>
          <p:cNvSpPr/>
          <p:nvPr/>
        </p:nvSpPr>
        <p:spPr>
          <a:xfrm>
            <a:off x="8139277" y="3843381"/>
            <a:ext cx="1736104" cy="17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Average Task Time: </a:t>
            </a:r>
            <a:r>
              <a:rPr lang="en-US" sz="1600" b="1" dirty="0"/>
              <a:t>58.867 seconds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DCCD65-41DE-4787-AF21-980AA3AD5C75}"/>
              </a:ext>
            </a:extLst>
          </p:cNvPr>
          <p:cNvSpPr/>
          <p:nvPr/>
        </p:nvSpPr>
        <p:spPr>
          <a:xfrm>
            <a:off x="7271225" y="2112841"/>
            <a:ext cx="1736104" cy="1706859"/>
          </a:xfrm>
          <a:prstGeom prst="ellipse">
            <a:avLst/>
          </a:prstGeom>
          <a:solidFill>
            <a:srgbClr val="4177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Case Task Time:</a:t>
            </a:r>
            <a:r>
              <a:rPr lang="en-US" sz="1600" b="1" dirty="0"/>
              <a:t> 20 seconds </a:t>
            </a:r>
            <a:endParaRPr lang="en-AU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5CFC73-67EA-4EC5-ABEA-54F447C2B101}"/>
              </a:ext>
            </a:extLst>
          </p:cNvPr>
          <p:cNvSpPr/>
          <p:nvPr/>
        </p:nvSpPr>
        <p:spPr>
          <a:xfrm>
            <a:off x="9083837" y="2112762"/>
            <a:ext cx="1736105" cy="17306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83.33% </a:t>
            </a:r>
            <a:r>
              <a:rPr lang="en-US" sz="1600" dirty="0"/>
              <a:t>Trial Success Rate</a:t>
            </a:r>
            <a:endParaRPr lang="en-AU" sz="1600" dirty="0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4834AB1-1236-4A23-9F2B-3E9C1029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8" y="2112762"/>
            <a:ext cx="6290247" cy="354801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85D0E3F-4F67-4A51-AD37-402AF8AA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05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person, building, man, wearing&#10;&#10;Description generated with very high confidence">
            <a:extLst>
              <a:ext uri="{FF2B5EF4-FFF2-40B4-BE49-F238E27FC236}">
                <a16:creationId xmlns:a16="http://schemas.microsoft.com/office/drawing/2014/main" id="{40722F05-08B0-416D-AF42-0296068CD4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2" b="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E47BF9-74E4-4842-8F2A-FBE62E0DA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4371360" cy="6857998"/>
          </a:xfrm>
        </p:spPr>
        <p:txBody>
          <a:bodyPr/>
          <a:lstStyle/>
          <a:p>
            <a:r>
              <a:rPr lang="en-AU" sz="3200" dirty="0"/>
              <a:t>Thank you!</a:t>
            </a:r>
          </a:p>
          <a:p>
            <a:pPr lvl="1"/>
            <a:endParaRPr lang="en-US" sz="1200" i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E50E431-47EE-47E6-B9CB-AD719F0F04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3CB51E-D72F-47E2-8C09-8796BEA8E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523" y="4210260"/>
            <a:ext cx="3225531" cy="144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AU" sz="2000" dirty="0"/>
              <a:t>Albert Tien Hann</a:t>
            </a:r>
          </a:p>
          <a:p>
            <a:r>
              <a:rPr lang="en-AU" sz="2000" dirty="0"/>
              <a:t>Jiawei Liao</a:t>
            </a:r>
            <a:endParaRPr lang="en-AU" sz="2000" dirty="0">
              <a:cs typeface="Calibri"/>
            </a:endParaRPr>
          </a:p>
          <a:p>
            <a:r>
              <a:rPr lang="en-AU" sz="2000" dirty="0"/>
              <a:t>Harfiyanto Dharma Santoso</a:t>
            </a:r>
            <a:endParaRPr lang="en-AU" sz="2000" dirty="0">
              <a:cs typeface="Calibri"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50389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CA3D-4D42-4C89-BE43-DFAF4797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43912"/>
            <a:ext cx="10296000" cy="760360"/>
          </a:xfrm>
        </p:spPr>
        <p:txBody>
          <a:bodyPr/>
          <a:lstStyle/>
          <a:p>
            <a:r>
              <a:rPr lang="en-US" sz="2800" dirty="0">
                <a:ea typeface="+mj-lt"/>
                <a:cs typeface="+mj-lt"/>
              </a:rPr>
              <a:t>Background and Motivation:</a:t>
            </a:r>
            <a:br>
              <a:rPr lang="en-US" sz="2800" dirty="0"/>
            </a:br>
            <a:r>
              <a:rPr lang="en-US" sz="2000"/>
              <a:t>Brain-Computer-Interface (BCI)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31AEC7-433F-4E67-A90B-F7443F462F43}"/>
              </a:ext>
            </a:extLst>
          </p:cNvPr>
          <p:cNvSpPr txBox="1">
            <a:spLocks/>
          </p:cNvSpPr>
          <p:nvPr/>
        </p:nvSpPr>
        <p:spPr>
          <a:xfrm>
            <a:off x="414636" y="1578970"/>
            <a:ext cx="11310717" cy="2257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Scalp-Electroencephalogram (S-EEG) </a:t>
            </a:r>
            <a:r>
              <a:rPr lang="en-US" dirty="0">
                <a:latin typeface="Calibri"/>
                <a:ea typeface="+mn-lt"/>
                <a:cs typeface="+mn-lt"/>
              </a:rPr>
              <a:t>and other measures of brain activity provides non-muscular channels for the brain to communicate with the external world, forming what is known as </a:t>
            </a:r>
            <a:r>
              <a:rPr lang="en-US" b="1" dirty="0">
                <a:latin typeface="Calibri"/>
                <a:ea typeface="+mn-lt"/>
                <a:cs typeface="+mn-lt"/>
              </a:rPr>
              <a:t>brain-computer-interface (BCI)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S-EEG </a:t>
            </a:r>
            <a:r>
              <a:rPr lang="en-US" dirty="0">
                <a:cs typeface="Calibri"/>
              </a:rPr>
              <a:t>is</a:t>
            </a:r>
            <a:r>
              <a:rPr lang="en-US" b="1" dirty="0">
                <a:cs typeface="Calibri"/>
              </a:rPr>
              <a:t> </a:t>
            </a:r>
          </a:p>
          <a:p>
            <a:pPr marL="730250" lvl="1" indent="-215900"/>
            <a:r>
              <a:rPr lang="en-US" b="1" dirty="0">
                <a:cs typeface="Calibri"/>
              </a:rPr>
              <a:t>Portable</a:t>
            </a:r>
            <a:endParaRPr lang="en-US" dirty="0">
              <a:cs typeface="Calibri"/>
            </a:endParaRPr>
          </a:p>
          <a:p>
            <a:pPr marL="730250" lvl="1" indent="-215900"/>
            <a:r>
              <a:rPr lang="en-US" b="1" dirty="0">
                <a:cs typeface="Calibri"/>
              </a:rPr>
              <a:t>Non-invasive</a:t>
            </a:r>
            <a:r>
              <a:rPr lang="en-US" dirty="0">
                <a:cs typeface="Calibri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3B8C5-01BD-482B-A905-A5AE6920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3</a:t>
            </a:fld>
            <a:endParaRPr lang="en-AU"/>
          </a:p>
        </p:txBody>
      </p:sp>
      <p:pic>
        <p:nvPicPr>
          <p:cNvPr id="7" name="Picture 6" descr="A picture containing indoor, orange, person, black&#10;&#10;Description automatically generated">
            <a:extLst>
              <a:ext uri="{FF2B5EF4-FFF2-40B4-BE49-F238E27FC236}">
                <a16:creationId xmlns:a16="http://schemas.microsoft.com/office/drawing/2014/main" id="{4AFFD75D-A604-4208-B372-893B7D7BE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5" b="261"/>
          <a:stretch/>
        </p:blipFill>
        <p:spPr>
          <a:xfrm>
            <a:off x="4126230" y="3075358"/>
            <a:ext cx="5953945" cy="33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CA3D-4D42-4C89-BE43-DFAF4797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463450"/>
            <a:ext cx="10296000" cy="740822"/>
          </a:xfrm>
        </p:spPr>
        <p:txBody>
          <a:bodyPr/>
          <a:lstStyle/>
          <a:p>
            <a:r>
              <a:rPr lang="en-US" sz="2800" dirty="0"/>
              <a:t>Background and Motivation:</a:t>
            </a:r>
            <a:br>
              <a:rPr lang="en-US" sz="2800" dirty="0"/>
            </a:br>
            <a:r>
              <a:rPr lang="en-US" sz="2000" dirty="0"/>
              <a:t>Prevalence of paralysis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8FBC2D-2AE6-4BE2-870E-A4D6E6FCB848}"/>
              </a:ext>
            </a:extLst>
          </p:cNvPr>
          <p:cNvSpPr txBox="1">
            <a:spLocks/>
          </p:cNvSpPr>
          <p:nvPr/>
        </p:nvSpPr>
        <p:spPr>
          <a:xfrm>
            <a:off x="838744" y="2541321"/>
            <a:ext cx="10514511" cy="207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/>
                <a:ea typeface="+mn-lt"/>
                <a:cs typeface="+mn-lt"/>
              </a:rPr>
              <a:t>Neurological diseases</a:t>
            </a:r>
            <a:r>
              <a:rPr lang="en-US" dirty="0">
                <a:latin typeface="Calibri"/>
                <a:ea typeface="+mn-lt"/>
                <a:cs typeface="+mn-lt"/>
              </a:rPr>
              <a:t> such as: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brain injuries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Spinal cord injuries </a:t>
            </a:r>
          </a:p>
          <a:p>
            <a:r>
              <a:rPr lang="en-US" dirty="0">
                <a:latin typeface="Calibri"/>
                <a:ea typeface="+mn-lt"/>
                <a:cs typeface="+mn-lt"/>
              </a:rPr>
              <a:t>impair patient to lose control of body muscles. </a:t>
            </a:r>
          </a:p>
          <a:p>
            <a:r>
              <a:rPr lang="en-US" dirty="0">
                <a:latin typeface="Calibri"/>
                <a:ea typeface="+mn-lt"/>
                <a:cs typeface="+mn-lt"/>
              </a:rPr>
              <a:t>In severe cases, patients could be </a:t>
            </a:r>
            <a:r>
              <a:rPr lang="en-US" b="1" u="sng" dirty="0">
                <a:latin typeface="Calibri"/>
                <a:ea typeface="+mn-lt"/>
                <a:cs typeface="+mn-lt"/>
              </a:rPr>
              <a:t>'locked-in'</a:t>
            </a:r>
            <a:r>
              <a:rPr lang="en-US" dirty="0">
                <a:latin typeface="Calibri"/>
                <a:ea typeface="+mn-lt"/>
                <a:cs typeface="+mn-lt"/>
              </a:rPr>
              <a:t> and unable to communicate with the external world.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5" name="Graphic 15">
            <a:extLst>
              <a:ext uri="{FF2B5EF4-FFF2-40B4-BE49-F238E27FC236}">
                <a16:creationId xmlns:a16="http://schemas.microsoft.com/office/drawing/2014/main" id="{97A3C493-4677-4EC8-AA63-EECBE699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542" y="5135720"/>
            <a:ext cx="3613151" cy="1036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FEA942-EA7B-46BB-95CF-AB7C42502663}"/>
              </a:ext>
            </a:extLst>
          </p:cNvPr>
          <p:cNvSpPr/>
          <p:nvPr/>
        </p:nvSpPr>
        <p:spPr>
          <a:xfrm>
            <a:off x="734744" y="1492898"/>
            <a:ext cx="11172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cs typeface="Calibri"/>
              </a:rPr>
              <a:t>BCI systems could assist </a:t>
            </a:r>
            <a:r>
              <a:rPr lang="en-US" sz="2800" u="sng" dirty="0">
                <a:cs typeface="Calibri"/>
              </a:rPr>
              <a:t>severely paralyzed patients</a:t>
            </a:r>
            <a:r>
              <a:rPr lang="en-US" sz="2800" dirty="0">
                <a:cs typeface="Calibri"/>
              </a:rPr>
              <a:t> with daily tasks: type letters, answer questions, give simple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C6F1-AF47-4CD7-9E8B-DE71B709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9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CA3D-4D42-4C89-BE43-DFAF4797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227" y="463451"/>
            <a:ext cx="10296000" cy="721284"/>
          </a:xfrm>
        </p:spPr>
        <p:txBody>
          <a:bodyPr/>
          <a:lstStyle/>
          <a:p>
            <a:r>
              <a:rPr lang="en-US" sz="2800" dirty="0">
                <a:ea typeface="+mj-lt"/>
                <a:cs typeface="+mj-lt"/>
              </a:rPr>
              <a:t>Background and Motivation:</a:t>
            </a:r>
            <a:br>
              <a:rPr lang="en-US" sz="2800" dirty="0"/>
            </a:br>
            <a:r>
              <a:rPr lang="en-US" sz="2000"/>
              <a:t>Virtual Reality (VR) and Augmented Reality (AR) BCI systems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31AEC7-433F-4E67-A90B-F7443F462F43}"/>
              </a:ext>
            </a:extLst>
          </p:cNvPr>
          <p:cNvSpPr txBox="1">
            <a:spLocks/>
          </p:cNvSpPr>
          <p:nvPr/>
        </p:nvSpPr>
        <p:spPr>
          <a:xfrm>
            <a:off x="414636" y="1578970"/>
            <a:ext cx="11398640" cy="2091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Virtual Reality (VR) </a:t>
            </a:r>
            <a:r>
              <a:rPr lang="en-US" dirty="0">
                <a:latin typeface="Calibri"/>
                <a:ea typeface="+mn-lt"/>
                <a:cs typeface="+mn-lt"/>
              </a:rPr>
              <a:t>is an ideal asset of BCI systems </a:t>
            </a:r>
          </a:p>
          <a:p>
            <a:pPr marL="730250" lvl="1" indent="-215900"/>
            <a:r>
              <a:rPr lang="en-US" dirty="0">
                <a:latin typeface="Calibri"/>
                <a:ea typeface="+mn-lt"/>
                <a:cs typeface="+mn-lt"/>
              </a:rPr>
              <a:t>A </a:t>
            </a:r>
            <a:r>
              <a:rPr lang="en-US" u="sng" dirty="0">
                <a:latin typeface="Calibri"/>
                <a:ea typeface="+mn-lt"/>
                <a:cs typeface="+mn-lt"/>
              </a:rPr>
              <a:t>visually immersive</a:t>
            </a:r>
            <a:r>
              <a:rPr lang="en-US" dirty="0">
                <a:latin typeface="Calibri"/>
                <a:ea typeface="+mn-lt"/>
                <a:cs typeface="+mn-lt"/>
              </a:rPr>
              <a:t> user experience </a:t>
            </a:r>
          </a:p>
          <a:p>
            <a:pPr marL="730250" lvl="1" indent="-215900"/>
            <a:r>
              <a:rPr lang="en-US" dirty="0">
                <a:latin typeface="Calibri"/>
                <a:ea typeface="+mn-lt"/>
                <a:cs typeface="+mn-lt"/>
              </a:rPr>
              <a:t>Easy to </a:t>
            </a:r>
            <a:r>
              <a:rPr lang="en-US" u="sng" dirty="0">
                <a:latin typeface="Calibri"/>
                <a:ea typeface="+mn-lt"/>
                <a:cs typeface="+mn-lt"/>
              </a:rPr>
              <a:t>expand possible BCI applications.</a:t>
            </a:r>
            <a:endParaRPr lang="en-US" dirty="0">
              <a:latin typeface="Calibri"/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Augmented Reality (AR) </a:t>
            </a:r>
            <a:r>
              <a:rPr lang="en-US" dirty="0">
                <a:cs typeface="Calibri"/>
              </a:rPr>
              <a:t>will be a potential viable component of BCI systems</a:t>
            </a:r>
          </a:p>
          <a:p>
            <a:pPr marL="730250" lvl="1" indent="-215900"/>
            <a:r>
              <a:rPr lang="en-US" dirty="0">
                <a:cs typeface="Calibri"/>
              </a:rPr>
              <a:t>Real-life control of robots and smart appliances</a:t>
            </a:r>
          </a:p>
          <a:p>
            <a:pPr marL="730250" lvl="1" indent="-215900"/>
            <a:r>
              <a:rPr lang="en-US" dirty="0">
                <a:cs typeface="Calibri"/>
              </a:rPr>
              <a:t>user interface transferred from VR BCI solutions</a:t>
            </a:r>
            <a:endParaRPr lang="en-US" dirty="0"/>
          </a:p>
        </p:txBody>
      </p:sp>
      <p:pic>
        <p:nvPicPr>
          <p:cNvPr id="4" name="Picture 5" descr="A picture containing indoor, mouse, black, keyboard&#10;&#10;Description generated with very high confidence">
            <a:extLst>
              <a:ext uri="{FF2B5EF4-FFF2-40B4-BE49-F238E27FC236}">
                <a16:creationId xmlns:a16="http://schemas.microsoft.com/office/drawing/2014/main" id="{24117A32-6B6C-4659-AE7C-B87BE62F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23" y="3990164"/>
            <a:ext cx="3749433" cy="2257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DDFDBA-0C14-40C2-8ABA-48CE93D117AA}"/>
              </a:ext>
            </a:extLst>
          </p:cNvPr>
          <p:cNvSpPr txBox="1"/>
          <p:nvPr/>
        </p:nvSpPr>
        <p:spPr>
          <a:xfrm>
            <a:off x="4968631" y="6219092"/>
            <a:ext cx="2264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Oculus Rift VR goggles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BB8AB-7407-4A63-8C50-7349CA09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39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F65F-970C-4F98-84E4-BF916DCF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Project </a:t>
            </a:r>
            <a:r>
              <a:rPr lang="en-US" dirty="0">
                <a:ea typeface="+mj-lt"/>
                <a:cs typeface="+mj-lt"/>
              </a:rPr>
              <a:t>Roadmap</a:t>
            </a:r>
            <a:r>
              <a:rPr lang="en-US" sz="2400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675A7-EC78-4DCB-BBEA-AC053C4E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6</a:t>
            </a:fld>
            <a:endParaRPr lang="en-AU"/>
          </a:p>
        </p:txBody>
      </p:sp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7DA1CD-DC70-4938-9E3A-CE57A80D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5" y="1640114"/>
            <a:ext cx="8966199" cy="44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6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C8B983-F55E-4836-94A0-485F0A29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187487"/>
            <a:ext cx="10998199" cy="54986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30001C-2299-41C2-9958-258FBF4B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588" y="436896"/>
            <a:ext cx="10296000" cy="750591"/>
          </a:xfrm>
        </p:spPr>
        <p:txBody>
          <a:bodyPr/>
          <a:lstStyle/>
          <a:p>
            <a:r>
              <a:rPr lang="en-US" sz="2800" dirty="0"/>
              <a:t>Hardware and Software </a:t>
            </a:r>
            <a:r>
              <a:rPr lang="en-US" sz="2800"/>
              <a:t>Setup</a:t>
            </a:r>
            <a:r>
              <a:rPr lang="en-US" sz="2800" dirty="0"/>
              <a:t>: </a:t>
            </a:r>
            <a:br>
              <a:rPr lang="en-US" sz="2800" dirty="0"/>
            </a:br>
            <a:r>
              <a:rPr lang="en-US" sz="2000" dirty="0"/>
              <a:t>System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90232-5C75-4C53-90A7-4B705D9F79FE}"/>
              </a:ext>
            </a:extLst>
          </p:cNvPr>
          <p:cNvSpPr/>
          <p:nvPr/>
        </p:nvSpPr>
        <p:spPr>
          <a:xfrm>
            <a:off x="9888731" y="437286"/>
            <a:ext cx="1504605" cy="37706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Stage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7DC98-5ED4-4DDB-AAAA-614B805B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62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89"/>
    </mc:Choice>
    <mc:Fallback xmlns="">
      <p:transition advTm="107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946B-44B8-4C7D-8878-274A471C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and Software Setup: </a:t>
            </a:r>
            <a:br>
              <a:rPr lang="en-US"/>
            </a:br>
            <a:r>
              <a:rPr lang="en-US" sz="2400"/>
              <a:t>Hardware</a:t>
            </a:r>
            <a:endParaRPr lang="en-US"/>
          </a:p>
        </p:txBody>
      </p:sp>
      <p:pic>
        <p:nvPicPr>
          <p:cNvPr id="4" name="Content Placeholder 3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D684C26F-39A8-4A4B-B888-94C00F8586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20" r="5492"/>
          <a:stretch/>
        </p:blipFill>
        <p:spPr>
          <a:xfrm rot="5400000">
            <a:off x="3384791" y="-1767831"/>
            <a:ext cx="5422419" cy="11522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B8B3B1-6AB2-43AB-9E8F-A7FB3192AD48}"/>
              </a:ext>
            </a:extLst>
          </p:cNvPr>
          <p:cNvSpPr/>
          <p:nvPr/>
        </p:nvSpPr>
        <p:spPr>
          <a:xfrm>
            <a:off x="2512181" y="3257797"/>
            <a:ext cx="1307104" cy="1354098"/>
          </a:xfrm>
          <a:prstGeom prst="ellipse">
            <a:avLst/>
          </a:prstGeom>
          <a:noFill/>
          <a:ln w="762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7199C5-821B-4A34-A3D6-5FDF1BED381D}"/>
              </a:ext>
            </a:extLst>
          </p:cNvPr>
          <p:cNvSpPr/>
          <p:nvPr/>
        </p:nvSpPr>
        <p:spPr>
          <a:xfrm>
            <a:off x="3456779" y="4417729"/>
            <a:ext cx="1520467" cy="1504519"/>
          </a:xfrm>
          <a:prstGeom prst="ellipse">
            <a:avLst/>
          </a:prstGeom>
          <a:noFill/>
          <a:ln w="762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71F276-BA3A-4FEA-B2BB-D4FE073BAA1E}"/>
              </a:ext>
            </a:extLst>
          </p:cNvPr>
          <p:cNvSpPr/>
          <p:nvPr/>
        </p:nvSpPr>
        <p:spPr>
          <a:xfrm>
            <a:off x="4000708" y="2020396"/>
            <a:ext cx="1717827" cy="1808901"/>
          </a:xfrm>
          <a:prstGeom prst="ellipse">
            <a:avLst/>
          </a:prstGeom>
          <a:noFill/>
          <a:ln w="762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250691-D316-4B3D-9721-F530CB75D610}"/>
              </a:ext>
            </a:extLst>
          </p:cNvPr>
          <p:cNvSpPr/>
          <p:nvPr/>
        </p:nvSpPr>
        <p:spPr>
          <a:xfrm>
            <a:off x="7762347" y="1431367"/>
            <a:ext cx="2251229" cy="2272145"/>
          </a:xfrm>
          <a:prstGeom prst="ellipse">
            <a:avLst/>
          </a:prstGeom>
          <a:noFill/>
          <a:ln w="762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26C790-2D33-49C7-92F4-618E4C2ACB05}"/>
              </a:ext>
            </a:extLst>
          </p:cNvPr>
          <p:cNvSpPr/>
          <p:nvPr/>
        </p:nvSpPr>
        <p:spPr>
          <a:xfrm>
            <a:off x="5609360" y="1945050"/>
            <a:ext cx="1089621" cy="1028297"/>
          </a:xfrm>
          <a:prstGeom prst="ellipse">
            <a:avLst/>
          </a:prstGeom>
          <a:noFill/>
          <a:ln w="762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29138B-8057-4FE8-9377-36D40DE1FB8A}"/>
              </a:ext>
            </a:extLst>
          </p:cNvPr>
          <p:cNvSpPr/>
          <p:nvPr/>
        </p:nvSpPr>
        <p:spPr>
          <a:xfrm>
            <a:off x="435844" y="3541104"/>
            <a:ext cx="1928566" cy="57150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1. Oculus Rift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BFAC13-5784-4A05-8091-AA0F04AA5A4E}"/>
              </a:ext>
            </a:extLst>
          </p:cNvPr>
          <p:cNvSpPr/>
          <p:nvPr/>
        </p:nvSpPr>
        <p:spPr>
          <a:xfrm>
            <a:off x="4704997" y="5592643"/>
            <a:ext cx="2778487" cy="75711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2.g.GAMMAcap electrodes and cap </a:t>
            </a:r>
            <a:endParaRPr lang="en-US" sz="1600"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2A385E-F4B9-4C15-92FE-FF149010467B}"/>
              </a:ext>
            </a:extLst>
          </p:cNvPr>
          <p:cNvSpPr/>
          <p:nvPr/>
        </p:nvSpPr>
        <p:spPr>
          <a:xfrm>
            <a:off x="2204075" y="1548181"/>
            <a:ext cx="2504950" cy="56173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3. Unity VR application</a:t>
            </a:r>
            <a:endParaRPr lang="en-US" sz="1600"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2FD944-398D-4144-86BC-A4580A41BA54}"/>
              </a:ext>
            </a:extLst>
          </p:cNvPr>
          <p:cNvSpPr/>
          <p:nvPr/>
        </p:nvSpPr>
        <p:spPr>
          <a:xfrm>
            <a:off x="5066459" y="1157411"/>
            <a:ext cx="2563567" cy="70826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4. </a:t>
            </a:r>
            <a:r>
              <a:rPr lang="en-US" sz="1600" dirty="0" err="1"/>
              <a:t>g.USBAMP</a:t>
            </a:r>
            <a:endParaRPr lang="en-US" sz="1600" dirty="0">
              <a:cs typeface="Calibri"/>
            </a:endParaRPr>
          </a:p>
          <a:p>
            <a:pPr algn="ctr"/>
            <a:r>
              <a:rPr lang="en-US" sz="1600" dirty="0" err="1">
                <a:cs typeface="Calibri"/>
              </a:rPr>
              <a:t>Biosignal</a:t>
            </a:r>
            <a:r>
              <a:rPr lang="en-US" sz="1600" dirty="0">
                <a:cs typeface="Calibri"/>
              </a:rPr>
              <a:t> amplifier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5DCE4D-8618-4DB8-9230-86ABAD6C1A26}"/>
              </a:ext>
            </a:extLst>
          </p:cNvPr>
          <p:cNvSpPr/>
          <p:nvPr/>
        </p:nvSpPr>
        <p:spPr>
          <a:xfrm>
            <a:off x="8798304" y="3746257"/>
            <a:ext cx="2690567" cy="62034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5. Simulink EEG recording</a:t>
            </a:r>
            <a:endParaRPr lang="en-US" sz="1600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91B0B-CD6C-4F3B-8D89-4734816A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9D73-46C3-477F-908B-8E26AD05CFB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20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D6B9DF-8587-460D-B257-3975E85A126C}"/>
              </a:ext>
            </a:extLst>
          </p:cNvPr>
          <p:cNvSpPr txBox="1"/>
          <p:nvPr/>
        </p:nvSpPr>
        <p:spPr>
          <a:xfrm>
            <a:off x="6202570" y="971772"/>
            <a:ext cx="5068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Fast Fourier Transfer</a:t>
            </a:r>
          </a:p>
          <a:p>
            <a:pPr algn="ctr"/>
            <a:r>
              <a:rPr lang="en-US" sz="3200" b="1"/>
              <a:t> (FFT)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7B2E0-0F06-43E5-AA62-565B34CEC08C}"/>
              </a:ext>
            </a:extLst>
          </p:cNvPr>
          <p:cNvSpPr txBox="1"/>
          <p:nvPr/>
        </p:nvSpPr>
        <p:spPr>
          <a:xfrm>
            <a:off x="2921311" y="1424955"/>
            <a:ext cx="416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Brain signal voltage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2A2821-109E-453F-8696-BCD1FD9C9D6E}"/>
              </a:ext>
            </a:extLst>
          </p:cNvPr>
          <p:cNvSpPr/>
          <p:nvPr/>
        </p:nvSpPr>
        <p:spPr>
          <a:xfrm>
            <a:off x="1467842" y="2455549"/>
            <a:ext cx="142764" cy="23496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5FEA3-6061-45C1-8DB4-97FFDA2173D8}"/>
              </a:ext>
            </a:extLst>
          </p:cNvPr>
          <p:cNvSpPr/>
          <p:nvPr/>
        </p:nvSpPr>
        <p:spPr>
          <a:xfrm>
            <a:off x="1467842" y="4896151"/>
            <a:ext cx="142764" cy="16630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361A8-7442-4445-95AD-0A4FD7F154C5}"/>
              </a:ext>
            </a:extLst>
          </p:cNvPr>
          <p:cNvSpPr/>
          <p:nvPr/>
        </p:nvSpPr>
        <p:spPr>
          <a:xfrm rot="5400000">
            <a:off x="4761102" y="-519431"/>
            <a:ext cx="120275" cy="51785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61872-D961-4D45-84CB-F9765CB1A00D}"/>
              </a:ext>
            </a:extLst>
          </p:cNvPr>
          <p:cNvSpPr/>
          <p:nvPr/>
        </p:nvSpPr>
        <p:spPr>
          <a:xfrm rot="5400000">
            <a:off x="8732159" y="1053868"/>
            <a:ext cx="120274" cy="2032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74572D-A68C-40D6-A14A-A431411E2996}"/>
              </a:ext>
            </a:extLst>
          </p:cNvPr>
          <p:cNvSpPr txBox="1">
            <a:spLocks/>
          </p:cNvSpPr>
          <p:nvPr/>
        </p:nvSpPr>
        <p:spPr>
          <a:xfrm>
            <a:off x="1467842" y="424373"/>
            <a:ext cx="10296000" cy="7505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BCI methods: </a:t>
            </a:r>
            <a:br>
              <a:rPr lang="en-US" sz="2800" dirty="0"/>
            </a:br>
            <a:r>
              <a:rPr lang="en-US" sz="2000"/>
              <a:t>Brain Signal </a:t>
            </a:r>
            <a:r>
              <a:rPr lang="en-US" sz="2000" dirty="0"/>
              <a:t>C</a:t>
            </a:r>
            <a:r>
              <a:rPr lang="en-US" sz="2000"/>
              <a:t>ollection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6EB8A-8B13-4DE2-9B60-8B21700C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B410-7ED0-47AB-8C21-14A44F2371C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EC144-8CED-4AC4-A352-8ECD319C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67" y="2185588"/>
            <a:ext cx="8197690" cy="4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435"/>
    </mc:Choice>
    <mc:Fallback xmlns="">
      <p:transition advTm="10435"/>
    </mc:Fallback>
  </mc:AlternateContent>
  <p:extLst>
    <p:ext uri="{E180D4A7-C9FB-4DFB-919C-405C955672EB}">
      <p14:showEvtLst xmlns:p14="http://schemas.microsoft.com/office/powerpoint/2010/main">
        <p14:playEvt time="10" objId="5"/>
        <p14:stopEvt time="8542" objId="5"/>
      </p14:showEvtLst>
    </p:ext>
  </p:extLst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81A1EBE6DB8D4FA8293A1501FFFF08" ma:contentTypeVersion="0" ma:contentTypeDescription="Create a new document." ma:contentTypeScope="" ma:versionID="174075ab544f3b4f69f7c888df2d41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be63c9b4294e98dea61595fe82da26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1272F2-BF6A-4CA7-8D9D-2A9FDD8369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DBC3C-7497-4727-B7F3-1277A635964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1C5F21-F8F2-43D3-B5C4-3777F26F0F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UoM-PowerPoint-template-16x9</Template>
  <TotalTime>369</TotalTime>
  <Words>1149</Words>
  <Application>Microsoft Office PowerPoint</Application>
  <PresentationFormat>Widescreen</PresentationFormat>
  <Paragraphs>162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Problem statement </vt:lpstr>
      <vt:lpstr>Background and Motivation: Brain-Computer-Interface (BCI)</vt:lpstr>
      <vt:lpstr>Background and Motivation: Prevalence of paralysis</vt:lpstr>
      <vt:lpstr>Background and Motivation: Virtual Reality (VR) and Augmented Reality (AR) BCI systems</vt:lpstr>
      <vt:lpstr>Project Roadmap </vt:lpstr>
      <vt:lpstr>Hardware and Software Setup:  System Overview</vt:lpstr>
      <vt:lpstr>Hardware and Software Setup:  Hardware</vt:lpstr>
      <vt:lpstr>PowerPoint Presentation</vt:lpstr>
      <vt:lpstr>BCI methods:  EEG electrodes positioning </vt:lpstr>
      <vt:lpstr>BCI methods:  Steady State Visually Evoked Potential (SSVEP)</vt:lpstr>
      <vt:lpstr>BCI methods: SSVEP Decoding Using Canonical Correlation Analysis</vt:lpstr>
      <vt:lpstr>BCI methods: SSVEP Decoding Using Filter Bank Canonical Correlation Analysis (FBCCA)</vt:lpstr>
      <vt:lpstr>BCI methods:  Best SSVEP Stimuli using FBCCA analysis </vt:lpstr>
      <vt:lpstr>BCI methods: Motor imagery of left/right hand squeeze</vt:lpstr>
      <vt:lpstr>Task Design: Picking Up A Ball</vt:lpstr>
      <vt:lpstr>Task Design:  Grid Navigation System</vt:lpstr>
      <vt:lpstr>Task Design:  Quadrant Navigation System</vt:lpstr>
      <vt:lpstr>Task: Picking Up A Ball Three Setups</vt:lpstr>
      <vt:lpstr>Task: Picking Up A Ball Setup 1: SVEP MI Hybrid + Grid Navigation</vt:lpstr>
      <vt:lpstr>Task: Picking Up A Ball Setup 2: SSVEP + Grid Navigation</vt:lpstr>
      <vt:lpstr>Task: Picking Up A Ball Setup 3: SSVEP + Quadrant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Harfi Santoso</dc:creator>
  <cp:lastModifiedBy>David Liao</cp:lastModifiedBy>
  <cp:revision>983</cp:revision>
  <dcterms:created xsi:type="dcterms:W3CDTF">2019-07-26T04:02:12Z</dcterms:created>
  <dcterms:modified xsi:type="dcterms:W3CDTF">2021-03-10T10:09:01Z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0x0101002A81A1EBE6DB8D4FA8293A1501FFFF08</vt:lpwstr>
  </property>
</Properties>
</file>